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6"/>
  </p:notesMasterIdLst>
  <p:sldIdLst>
    <p:sldId id="256" r:id="rId2"/>
    <p:sldId id="258" r:id="rId3"/>
    <p:sldId id="296" r:id="rId4"/>
    <p:sldId id="344" r:id="rId5"/>
    <p:sldId id="259" r:id="rId6"/>
    <p:sldId id="303" r:id="rId7"/>
    <p:sldId id="305" r:id="rId8"/>
    <p:sldId id="299" r:id="rId9"/>
    <p:sldId id="320" r:id="rId10"/>
    <p:sldId id="265" r:id="rId11"/>
    <p:sldId id="358" r:id="rId12"/>
    <p:sldId id="307" r:id="rId13"/>
    <p:sldId id="347" r:id="rId14"/>
    <p:sldId id="348" r:id="rId15"/>
    <p:sldId id="313" r:id="rId16"/>
    <p:sldId id="314" r:id="rId17"/>
    <p:sldId id="346" r:id="rId18"/>
    <p:sldId id="361" r:id="rId19"/>
    <p:sldId id="308" r:id="rId20"/>
    <p:sldId id="338" r:id="rId21"/>
    <p:sldId id="337" r:id="rId22"/>
    <p:sldId id="362" r:id="rId23"/>
    <p:sldId id="359" r:id="rId24"/>
    <p:sldId id="360" r:id="rId25"/>
  </p:sldIdLst>
  <p:sldSz cx="9144000" cy="5143500" type="screen16x9"/>
  <p:notesSz cx="6858000" cy="9144000"/>
  <p:embeddedFontLst>
    <p:embeddedFont>
      <p:font typeface="Arial Unicode MS" panose="020B0604020202020204" charset="-128"/>
      <p:regular r:id="rId27"/>
    </p:embeddedFont>
    <p:embeddedFont>
      <p:font typeface="Albert Sans" panose="020B0604020202020204" charset="0"/>
      <p:regular r:id="rId28"/>
      <p:bold r:id="rId29"/>
      <p:italic r:id="rId30"/>
      <p:boldItalic r:id="rId31"/>
    </p:embeddedFont>
    <p:embeddedFont>
      <p:font typeface="Arial Black" panose="020B0A04020102020204" pitchFamily="34" charset="0"/>
      <p:bold r:id="rId32"/>
    </p:embeddedFont>
    <p:embeddedFont>
      <p:font typeface="Bebas Neue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Schoolbook" panose="02040604050505020304" pitchFamily="18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11F05"/>
    <a:srgbClr val="FA651A"/>
    <a:srgbClr val="5F3E17"/>
    <a:srgbClr val="72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9C58E-9EB8-9B72-B2AD-22288D11DC60}" v="125" dt="2024-08-11T23:08:17.169"/>
    <p1510:client id="{EBE97A8D-2F2F-65C3-20F3-C8A5DA31F7FB}" v="27" dt="2024-08-12T09:24:54.371"/>
  </p1510:revLst>
</p1510:revInfo>
</file>

<file path=ppt/tableStyles.xml><?xml version="1.0" encoding="utf-8"?>
<a:tblStyleLst xmlns:a="http://schemas.openxmlformats.org/drawingml/2006/main" def="{9F321E13-7CAF-4AAD-9042-E9F0A3537993}">
  <a:tblStyle styleId="{9F321E13-7CAF-4AAD-9042-E9F0A3537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26E0B8-38F3-4A18-B4B8-C89E054B86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889C58E-9EB8-9B72-B2AD-22288D11DC60}"/>
    <pc:docChg chg="modSld">
      <pc:chgData name="" userId="" providerId="" clId="Web-{B889C58E-9EB8-9B72-B2AD-22288D11DC60}" dt="2024-08-11T22:59:22.322" v="0" actId="20577"/>
      <pc:docMkLst>
        <pc:docMk/>
      </pc:docMkLst>
      <pc:sldChg chg="modSp">
        <pc:chgData name="" userId="" providerId="" clId="Web-{B889C58E-9EB8-9B72-B2AD-22288D11DC60}" dt="2024-08-11T22:59:22.322" v="0" actId="20577"/>
        <pc:sldMkLst>
          <pc:docMk/>
          <pc:sldMk cId="0" sldId="256"/>
        </pc:sldMkLst>
        <pc:spChg chg="mod">
          <ac:chgData name="" userId="" providerId="" clId="Web-{B889C58E-9EB8-9B72-B2AD-22288D11DC60}" dt="2024-08-11T22:59:22.322" v="0" actId="20577"/>
          <ac:spMkLst>
            <pc:docMk/>
            <pc:sldMk cId="0" sldId="256"/>
            <ac:spMk id="2" creationId="{72EE215C-AE0C-4131-8C2D-21D2D72DB579}"/>
          </ac:spMkLst>
        </pc:spChg>
      </pc:sldChg>
    </pc:docChg>
  </pc:docChgLst>
  <pc:docChgLst>
    <pc:chgData name="latifa329saidi@gmail.com" userId="S::urn:spo:guest#latifa329saidi@gmail.com::" providerId="AD" clId="Web-{B889C58E-9EB8-9B72-B2AD-22288D11DC60}"/>
    <pc:docChg chg="modSld">
      <pc:chgData name="latifa329saidi@gmail.com" userId="S::urn:spo:guest#latifa329saidi@gmail.com::" providerId="AD" clId="Web-{B889C58E-9EB8-9B72-B2AD-22288D11DC60}" dt="2024-08-11T23:08:17.169" v="118" actId="20577"/>
      <pc:docMkLst>
        <pc:docMk/>
      </pc:docMkLst>
      <pc:sldChg chg="modSp">
        <pc:chgData name="latifa329saidi@gmail.com" userId="S::urn:spo:guest#latifa329saidi@gmail.com::" providerId="AD" clId="Web-{B889C58E-9EB8-9B72-B2AD-22288D11DC60}" dt="2024-08-11T22:59:29.087" v="2" actId="20577"/>
        <pc:sldMkLst>
          <pc:docMk/>
          <pc:sldMk cId="0" sldId="256"/>
        </pc:sldMkLst>
        <pc:spChg chg="mod">
          <ac:chgData name="latifa329saidi@gmail.com" userId="S::urn:spo:guest#latifa329saidi@gmail.com::" providerId="AD" clId="Web-{B889C58E-9EB8-9B72-B2AD-22288D11DC60}" dt="2024-08-11T22:59:29.087" v="2" actId="20577"/>
          <ac:spMkLst>
            <pc:docMk/>
            <pc:sldMk cId="0" sldId="256"/>
            <ac:spMk id="2" creationId="{72EE215C-AE0C-4131-8C2D-21D2D72DB579}"/>
          </ac:spMkLst>
        </pc:spChg>
      </pc:sldChg>
      <pc:sldChg chg="modSp">
        <pc:chgData name="latifa329saidi@gmail.com" userId="S::urn:spo:guest#latifa329saidi@gmail.com::" providerId="AD" clId="Web-{B889C58E-9EB8-9B72-B2AD-22288D11DC60}" dt="2024-08-11T23:01:43.413" v="25" actId="20577"/>
        <pc:sldMkLst>
          <pc:docMk/>
          <pc:sldMk cId="0" sldId="259"/>
        </pc:sldMkLst>
        <pc:spChg chg="mod">
          <ac:chgData name="latifa329saidi@gmail.com" userId="S::urn:spo:guest#latifa329saidi@gmail.com::" providerId="AD" clId="Web-{B889C58E-9EB8-9B72-B2AD-22288D11DC60}" dt="2024-08-11T23:01:43.413" v="25" actId="20577"/>
          <ac:spMkLst>
            <pc:docMk/>
            <pc:sldMk cId="0" sldId="259"/>
            <ac:spMk id="292" creationId="{00000000-0000-0000-0000-000000000000}"/>
          </ac:spMkLst>
        </pc:spChg>
      </pc:sldChg>
      <pc:sldChg chg="modSp">
        <pc:chgData name="latifa329saidi@gmail.com" userId="S::urn:spo:guest#latifa329saidi@gmail.com::" providerId="AD" clId="Web-{B889C58E-9EB8-9B72-B2AD-22288D11DC60}" dt="2024-08-11T23:00:59.314" v="14" actId="20577"/>
        <pc:sldMkLst>
          <pc:docMk/>
          <pc:sldMk cId="2358649527" sldId="296"/>
        </pc:sldMkLst>
        <pc:spChg chg="mod">
          <ac:chgData name="latifa329saidi@gmail.com" userId="S::urn:spo:guest#latifa329saidi@gmail.com::" providerId="AD" clId="Web-{B889C58E-9EB8-9B72-B2AD-22288D11DC60}" dt="2024-08-11T23:00:59.314" v="14" actId="20577"/>
          <ac:spMkLst>
            <pc:docMk/>
            <pc:sldMk cId="2358649527" sldId="296"/>
            <ac:spMk id="16" creationId="{072A3F38-8015-440A-8EDA-8D960C7EC006}"/>
          </ac:spMkLst>
        </pc:spChg>
      </pc:sldChg>
      <pc:sldChg chg="modSp">
        <pc:chgData name="latifa329saidi@gmail.com" userId="S::urn:spo:guest#latifa329saidi@gmail.com::" providerId="AD" clId="Web-{B889C58E-9EB8-9B72-B2AD-22288D11DC60}" dt="2024-08-11T23:04:30.717" v="62" actId="14100"/>
        <pc:sldMkLst>
          <pc:docMk/>
          <pc:sldMk cId="1474669883" sldId="299"/>
        </pc:sldMkLst>
        <pc:spChg chg="mod">
          <ac:chgData name="latifa329saidi@gmail.com" userId="S::urn:spo:guest#latifa329saidi@gmail.com::" providerId="AD" clId="Web-{B889C58E-9EB8-9B72-B2AD-22288D11DC60}" dt="2024-08-11T23:04:30.717" v="62" actId="14100"/>
          <ac:spMkLst>
            <pc:docMk/>
            <pc:sldMk cId="1474669883" sldId="299"/>
            <ac:spMk id="7" creationId="{26E33DC8-BEA3-41E2-8B39-B02270BA54F0}"/>
          </ac:spMkLst>
        </pc:spChg>
        <pc:spChg chg="mod">
          <ac:chgData name="latifa329saidi@gmail.com" userId="S::urn:spo:guest#latifa329saidi@gmail.com::" providerId="AD" clId="Web-{B889C58E-9EB8-9B72-B2AD-22288D11DC60}" dt="2024-08-11T23:04:13.779" v="59" actId="1076"/>
          <ac:spMkLst>
            <pc:docMk/>
            <pc:sldMk cId="1474669883" sldId="299"/>
            <ac:spMk id="14" creationId="{53403D2A-915A-4FB6-875B-88F5831F3407}"/>
          </ac:spMkLst>
        </pc:spChg>
        <pc:picChg chg="mod">
          <ac:chgData name="latifa329saidi@gmail.com" userId="S::urn:spo:guest#latifa329saidi@gmail.com::" providerId="AD" clId="Web-{B889C58E-9EB8-9B72-B2AD-22288D11DC60}" dt="2024-08-11T23:03:48.059" v="53" actId="1076"/>
          <ac:picMkLst>
            <pc:docMk/>
            <pc:sldMk cId="1474669883" sldId="299"/>
            <ac:picMk id="3" creationId="{FB78675B-968E-4657-8707-95378CDA2B20}"/>
          </ac:picMkLst>
        </pc:picChg>
        <pc:picChg chg="mod">
          <ac:chgData name="latifa329saidi@gmail.com" userId="S::urn:spo:guest#latifa329saidi@gmail.com::" providerId="AD" clId="Web-{B889C58E-9EB8-9B72-B2AD-22288D11DC60}" dt="2024-08-11T23:04:09.435" v="58" actId="1076"/>
          <ac:picMkLst>
            <pc:docMk/>
            <pc:sldMk cId="1474669883" sldId="299"/>
            <ac:picMk id="16" creationId="{96685FB2-0F78-42F9-A757-FA63DA57B7EB}"/>
          </ac:picMkLst>
        </pc:picChg>
      </pc:sldChg>
      <pc:sldChg chg="modSp">
        <pc:chgData name="latifa329saidi@gmail.com" userId="S::urn:spo:guest#latifa329saidi@gmail.com::" providerId="AD" clId="Web-{B889C58E-9EB8-9B72-B2AD-22288D11DC60}" dt="2024-08-11T23:03:18.386" v="51" actId="20577"/>
        <pc:sldMkLst>
          <pc:docMk/>
          <pc:sldMk cId="2804781291" sldId="303"/>
        </pc:sldMkLst>
        <pc:spChg chg="mod">
          <ac:chgData name="latifa329saidi@gmail.com" userId="S::urn:spo:guest#latifa329saidi@gmail.com::" providerId="AD" clId="Web-{B889C58E-9EB8-9B72-B2AD-22288D11DC60}" dt="2024-08-11T23:01:53.648" v="26" actId="20577"/>
          <ac:spMkLst>
            <pc:docMk/>
            <pc:sldMk cId="2804781291" sldId="303"/>
            <ac:spMk id="2" creationId="{083FE827-615D-412A-B0E2-C4E2B7957004}"/>
          </ac:spMkLst>
        </pc:spChg>
        <pc:spChg chg="mod">
          <ac:chgData name="latifa329saidi@gmail.com" userId="S::urn:spo:guest#latifa329saidi@gmail.com::" providerId="AD" clId="Web-{B889C58E-9EB8-9B72-B2AD-22288D11DC60}" dt="2024-08-11T23:03:18.386" v="51" actId="20577"/>
          <ac:spMkLst>
            <pc:docMk/>
            <pc:sldMk cId="2804781291" sldId="303"/>
            <ac:spMk id="3" creationId="{A5736C30-23F5-48A2-8FB3-2C102AC32041}"/>
          </ac:spMkLst>
        </pc:spChg>
      </pc:sldChg>
      <pc:sldChg chg="modSp">
        <pc:chgData name="latifa329saidi@gmail.com" userId="S::urn:spo:guest#latifa329saidi@gmail.com::" providerId="AD" clId="Web-{B889C58E-9EB8-9B72-B2AD-22288D11DC60}" dt="2024-08-11T23:05:48.334" v="74" actId="20577"/>
        <pc:sldMkLst>
          <pc:docMk/>
          <pc:sldMk cId="139293056" sldId="307"/>
        </pc:sldMkLst>
        <pc:spChg chg="mod">
          <ac:chgData name="latifa329saidi@gmail.com" userId="S::urn:spo:guest#latifa329saidi@gmail.com::" providerId="AD" clId="Web-{B889C58E-9EB8-9B72-B2AD-22288D11DC60}" dt="2024-08-11T23:05:48.334" v="74" actId="20577"/>
          <ac:spMkLst>
            <pc:docMk/>
            <pc:sldMk cId="139293056" sldId="307"/>
            <ac:spMk id="3" creationId="{A93A6831-2712-4605-BB45-872519F186A8}"/>
          </ac:spMkLst>
        </pc:spChg>
      </pc:sldChg>
      <pc:sldChg chg="modSp">
        <pc:chgData name="latifa329saidi@gmail.com" userId="S::urn:spo:guest#latifa329saidi@gmail.com::" providerId="AD" clId="Web-{B889C58E-9EB8-9B72-B2AD-22288D11DC60}" dt="2024-08-11T23:08:17.169" v="118" actId="20577"/>
        <pc:sldMkLst>
          <pc:docMk/>
          <pc:sldMk cId="3729632383" sldId="347"/>
        </pc:sldMkLst>
        <pc:spChg chg="mod">
          <ac:chgData name="latifa329saidi@gmail.com" userId="S::urn:spo:guest#latifa329saidi@gmail.com::" providerId="AD" clId="Web-{B889C58E-9EB8-9B72-B2AD-22288D11DC60}" dt="2024-08-11T23:08:17.169" v="118" actId="20577"/>
          <ac:spMkLst>
            <pc:docMk/>
            <pc:sldMk cId="3729632383" sldId="347"/>
            <ac:spMk id="3" creationId="{711B8CD6-2812-4183-A8A2-4886C3A5008B}"/>
          </ac:spMkLst>
        </pc:spChg>
        <pc:spChg chg="mod">
          <ac:chgData name="latifa329saidi@gmail.com" userId="S::urn:spo:guest#latifa329saidi@gmail.com::" providerId="AD" clId="Web-{B889C58E-9EB8-9B72-B2AD-22288D11DC60}" dt="2024-08-11T23:07:59.558" v="109" actId="20577"/>
          <ac:spMkLst>
            <pc:docMk/>
            <pc:sldMk cId="3729632383" sldId="347"/>
            <ac:spMk id="11" creationId="{69A0E3FE-E5CA-40C4-816C-8F609C6BFBCA}"/>
          </ac:spMkLst>
        </pc:spChg>
      </pc:sldChg>
      <pc:sldChg chg="addSp delSp">
        <pc:chgData name="latifa329saidi@gmail.com" userId="S::urn:spo:guest#latifa329saidi@gmail.com::" providerId="AD" clId="Web-{B889C58E-9EB8-9B72-B2AD-22288D11DC60}" dt="2024-08-11T23:07:58.465" v="97"/>
        <pc:sldMkLst>
          <pc:docMk/>
          <pc:sldMk cId="1707886877" sldId="362"/>
        </pc:sldMkLst>
        <pc:inkChg chg="add del">
          <ac:chgData name="latifa329saidi@gmail.com" userId="S::urn:spo:guest#latifa329saidi@gmail.com::" providerId="AD" clId="Web-{B889C58E-9EB8-9B72-B2AD-22288D11DC60}" dt="2024-08-11T23:07:58.465" v="97"/>
          <ac:inkMkLst>
            <pc:docMk/>
            <pc:sldMk cId="1707886877" sldId="362"/>
            <ac:inkMk id="2" creationId="{E547DADD-BD20-77D8-E8C5-8BDDA11CC4D7}"/>
          </ac:inkMkLst>
        </pc:inkChg>
      </pc:sldChg>
    </pc:docChg>
  </pc:docChgLst>
  <pc:docChgLst>
    <pc:chgData name="Yassin ZGHAL" userId="S::yassin.zghal@enetcom.u-sfax.tn::8f3e0e56-bf15-4a42-b4b4-4f78813f099b" providerId="AD" clId="Web-{EBE97A8D-2F2F-65C3-20F3-C8A5DA31F7FB}"/>
    <pc:docChg chg="modSld">
      <pc:chgData name="Yassin ZGHAL" userId="S::yassin.zghal@enetcom.u-sfax.tn::8f3e0e56-bf15-4a42-b4b4-4f78813f099b" providerId="AD" clId="Web-{EBE97A8D-2F2F-65C3-20F3-C8A5DA31F7FB}" dt="2024-08-12T09:24:54.371" v="22" actId="14100"/>
      <pc:docMkLst>
        <pc:docMk/>
      </pc:docMkLst>
      <pc:sldChg chg="modSp">
        <pc:chgData name="Yassin ZGHAL" userId="S::yassin.zghal@enetcom.u-sfax.tn::8f3e0e56-bf15-4a42-b4b4-4f78813f099b" providerId="AD" clId="Web-{EBE97A8D-2F2F-65C3-20F3-C8A5DA31F7FB}" dt="2024-08-12T09:24:10.995" v="19" actId="20577"/>
        <pc:sldMkLst>
          <pc:docMk/>
          <pc:sldMk cId="3729632383" sldId="347"/>
        </pc:sldMkLst>
        <pc:spChg chg="mod">
          <ac:chgData name="Yassin ZGHAL" userId="S::yassin.zghal@enetcom.u-sfax.tn::8f3e0e56-bf15-4a42-b4b4-4f78813f099b" providerId="AD" clId="Web-{EBE97A8D-2F2F-65C3-20F3-C8A5DA31F7FB}" dt="2024-08-12T09:24:05.573" v="8" actId="20577"/>
          <ac:spMkLst>
            <pc:docMk/>
            <pc:sldMk cId="3729632383" sldId="347"/>
            <ac:spMk id="3" creationId="{711B8CD6-2812-4183-A8A2-4886C3A5008B}"/>
          </ac:spMkLst>
        </pc:spChg>
        <pc:spChg chg="mod">
          <ac:chgData name="Yassin ZGHAL" userId="S::yassin.zghal@enetcom.u-sfax.tn::8f3e0e56-bf15-4a42-b4b4-4f78813f099b" providerId="AD" clId="Web-{EBE97A8D-2F2F-65C3-20F3-C8A5DA31F7FB}" dt="2024-08-12T09:24:10.995" v="19" actId="20577"/>
          <ac:spMkLst>
            <pc:docMk/>
            <pc:sldMk cId="3729632383" sldId="347"/>
            <ac:spMk id="11" creationId="{69A0E3FE-E5CA-40C4-816C-8F609C6BFBCA}"/>
          </ac:spMkLst>
        </pc:spChg>
      </pc:sldChg>
      <pc:sldChg chg="delSp modSp">
        <pc:chgData name="Yassin ZGHAL" userId="S::yassin.zghal@enetcom.u-sfax.tn::8f3e0e56-bf15-4a42-b4b4-4f78813f099b" providerId="AD" clId="Web-{EBE97A8D-2F2F-65C3-20F3-C8A5DA31F7FB}" dt="2024-08-12T09:24:54.371" v="22" actId="14100"/>
        <pc:sldMkLst>
          <pc:docMk/>
          <pc:sldMk cId="1707886877" sldId="362"/>
        </pc:sldMkLst>
        <pc:spChg chg="del mod">
          <ac:chgData name="Yassin ZGHAL" userId="S::yassin.zghal@enetcom.u-sfax.tn::8f3e0e56-bf15-4a42-b4b4-4f78813f099b" providerId="AD" clId="Web-{EBE97A8D-2F2F-65C3-20F3-C8A5DA31F7FB}" dt="2024-08-12T09:24:51.059" v="21"/>
          <ac:spMkLst>
            <pc:docMk/>
            <pc:sldMk cId="1707886877" sldId="362"/>
            <ac:spMk id="11" creationId="{C15403FA-DFCD-4663-871A-2349EEA98A0C}"/>
          </ac:spMkLst>
        </pc:spChg>
        <pc:picChg chg="mod">
          <ac:chgData name="Yassin ZGHAL" userId="S::yassin.zghal@enetcom.u-sfax.tn::8f3e0e56-bf15-4a42-b4b4-4f78813f099b" providerId="AD" clId="Web-{EBE97A8D-2F2F-65C3-20F3-C8A5DA31F7FB}" dt="2024-08-12T09:24:54.371" v="22" actId="14100"/>
          <ac:picMkLst>
            <pc:docMk/>
            <pc:sldMk cId="1707886877" sldId="362"/>
            <ac:picMk id="7" creationId="{17CEE251-7079-470A-ADBF-590567095B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91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df7c8325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df7c8325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9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45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81a1191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a81a1191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71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81a1191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a81a1191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38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09050" y="1274763"/>
            <a:ext cx="34689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09050" y="3314087"/>
            <a:ext cx="34689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5100" y="980700"/>
            <a:ext cx="38568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15100" y="1797300"/>
            <a:ext cx="3856800" cy="23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4894575" y="966150"/>
            <a:ext cx="3211200" cy="3211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hasCustomPrompt="1"/>
          </p:nvPr>
        </p:nvSpPr>
        <p:spPr>
          <a:xfrm>
            <a:off x="715100" y="831650"/>
            <a:ext cx="4066200" cy="7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715100" y="1466150"/>
            <a:ext cx="4066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20850"/>
            <a:ext cx="4066200" cy="7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715100" y="2655350"/>
            <a:ext cx="4066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210050"/>
            <a:ext cx="4066200" cy="7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715100" y="3844550"/>
            <a:ext cx="40662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9200"/>
            <a:ext cx="77139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6"/>
          <p:cNvGrpSpPr/>
          <p:nvPr/>
        </p:nvGrpSpPr>
        <p:grpSpPr>
          <a:xfrm>
            <a:off x="5504562" y="882074"/>
            <a:ext cx="3211436" cy="3211451"/>
            <a:chOff x="1269249" y="273981"/>
            <a:chExt cx="5237175" cy="5237200"/>
          </a:xfrm>
        </p:grpSpPr>
        <p:sp>
          <p:nvSpPr>
            <p:cNvPr id="188" name="Google Shape;188;p26"/>
            <p:cNvSpPr/>
            <p:nvPr/>
          </p:nvSpPr>
          <p:spPr>
            <a:xfrm>
              <a:off x="1269249" y="273981"/>
              <a:ext cx="5237175" cy="5237200"/>
            </a:xfrm>
            <a:custGeom>
              <a:avLst/>
              <a:gdLst/>
              <a:ahLst/>
              <a:cxnLst/>
              <a:rect l="l" t="t" r="r" b="b"/>
              <a:pathLst>
                <a:path w="209487" h="209488" extrusionOk="0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732050" y="779675"/>
              <a:ext cx="4154050" cy="4154075"/>
            </a:xfrm>
            <a:custGeom>
              <a:avLst/>
              <a:gdLst/>
              <a:ahLst/>
              <a:cxnLst/>
              <a:rect l="l" t="t" r="r" b="b"/>
              <a:pathLst>
                <a:path w="166162" h="166163" extrusionOk="0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297475" y="1345125"/>
              <a:ext cx="3023200" cy="3023200"/>
            </a:xfrm>
            <a:custGeom>
              <a:avLst/>
              <a:gdLst/>
              <a:ahLst/>
              <a:cxnLst/>
              <a:rect l="l" t="t" r="r" b="b"/>
              <a:pathLst>
                <a:path w="120928" h="120928" extrusionOk="0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26"/>
          <p:cNvSpPr/>
          <p:nvPr/>
        </p:nvSpPr>
        <p:spPr>
          <a:xfrm>
            <a:off x="5138850" y="1617975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586861" y="789039"/>
            <a:ext cx="5497595" cy="1726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justement du script </a:t>
            </a:r>
            <a:b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d’automatisation</a:t>
            </a:r>
            <a:b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test unitaire</a:t>
            </a:r>
            <a:r>
              <a:rPr lang="fr-FR" sz="3200" b="1" kern="100" cap="small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72EE215C-AE0C-4131-8C2D-21D2D72DB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26" y="2283475"/>
            <a:ext cx="5194370" cy="2312344"/>
          </a:xfrm>
        </p:spPr>
        <p:txBody>
          <a:bodyPr/>
          <a:lstStyle/>
          <a:p>
            <a:r>
              <a:rPr lang="fr-FR" sz="2000" b="1" dirty="0">
                <a:solidFill>
                  <a:srgbClr val="E11F05"/>
                </a:solidFill>
              </a:rPr>
              <a:t>Présenté par :</a:t>
            </a:r>
            <a:br>
              <a:rPr lang="fr-FR" sz="1400" b="1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fr-FR" sz="1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fr-FR" sz="1400" b="1" dirty="0">
                <a:solidFill>
                  <a:srgbClr val="FF0000"/>
                </a:solidFill>
              </a:rPr>
              <a:t>                              </a:t>
            </a:r>
            <a:r>
              <a:rPr lang="fr-FR" sz="2000" b="1" dirty="0">
                <a:solidFill>
                  <a:schemeClr val="tx1">
                    <a:lumMod val="75000"/>
                  </a:schemeClr>
                </a:solidFill>
              </a:rPr>
              <a:t>Yassine zghal</a:t>
            </a:r>
            <a:r>
              <a:rPr lang="fr-FR" sz="2000" b="1" kern="100" cap="small" dirty="0">
                <a:solidFill>
                  <a:schemeClr val="tx1">
                    <a:lumMod val="75000"/>
                  </a:schemeClr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fr-FR" sz="1400" b="1" kern="100" cap="small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2000" b="1" kern="100" cap="small" dirty="0">
              <a:solidFill>
                <a:srgbClr val="E11F05"/>
              </a:solidFill>
              <a:latin typeface="Century Schoolbook" panose="020406040505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800" kern="100" dirty="0">
                <a:solidFill>
                  <a:srgbClr val="E11F05"/>
                </a:solidFill>
                <a:effectLst/>
                <a:latin typeface="Arial Black"/>
                <a:ea typeface="Calibri" panose="020F0502020204030204" pitchFamily="34" charset="0"/>
                <a:cs typeface="Arial"/>
              </a:rPr>
              <a:t>Sous la supervision de :</a:t>
            </a:r>
            <a:br>
              <a:rPr lang="fr-FR" sz="1400" kern="1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fr-F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1400" kern="100" dirty="0">
                <a:effectLst/>
                <a:latin typeface="Arial Black"/>
                <a:ea typeface="Calibri" panose="020F0502020204030204" pitchFamily="34" charset="0"/>
                <a:cs typeface="Arial"/>
              </a:rPr>
              <a:t> 	</a:t>
            </a:r>
            <a:r>
              <a:rPr lang="fr-FR" sz="2400" kern="100" dirty="0">
                <a:latin typeface="Arial Black"/>
                <a:ea typeface="Calibri" panose="020F0502020204030204" pitchFamily="34" charset="0"/>
                <a:cs typeface="Arial"/>
              </a:rPr>
              <a:t>                  </a:t>
            </a:r>
            <a:r>
              <a:rPr lang="fr-FR" sz="2400" b="1" dirty="0">
                <a:solidFill>
                  <a:schemeClr val="tx1">
                    <a:lumMod val="75000"/>
                  </a:schemeClr>
                </a:solidFill>
                <a:latin typeface="Calibri"/>
                <a:ea typeface="Calibri" panose="020F0502020204030204" pitchFamily="34" charset="0"/>
                <a:cs typeface="Arial"/>
              </a:rPr>
              <a:t>Mlle</a:t>
            </a:r>
            <a:r>
              <a:rPr lang="fr-FR" sz="2400" b="1" dirty="0">
                <a:solidFill>
                  <a:schemeClr val="tx1">
                    <a:lumMod val="75000"/>
                  </a:schemeClr>
                </a:solidFill>
                <a:effectLst/>
                <a:latin typeface="Calibri"/>
                <a:ea typeface="Calibri" panose="020F0502020204030204" pitchFamily="34" charset="0"/>
                <a:cs typeface="Arial"/>
              </a:rPr>
              <a:t> Latifa SAIDI </a:t>
            </a:r>
            <a:endParaRPr lang="fr-FR" sz="2400" b="1" dirty="0">
              <a:solidFill>
                <a:schemeClr val="tx1">
                  <a:lumMod val="75000"/>
                </a:schemeClr>
              </a:solidFill>
              <a:latin typeface="Calibri"/>
              <a:cs typeface="Arial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5730758" y="1795637"/>
            <a:ext cx="2311092" cy="1426206"/>
            <a:chOff x="-3367025" y="741238"/>
            <a:chExt cx="2445600" cy="1509213"/>
          </a:xfrm>
        </p:grpSpPr>
        <p:sp>
          <p:nvSpPr>
            <p:cNvPr id="195" name="Google Shape;195;p26"/>
            <p:cNvSpPr/>
            <p:nvPr/>
          </p:nvSpPr>
          <p:spPr>
            <a:xfrm>
              <a:off x="-3367025" y="2092050"/>
              <a:ext cx="2445600" cy="158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-3275975" y="741238"/>
              <a:ext cx="2263500" cy="1350300"/>
            </a:xfrm>
            <a:prstGeom prst="roundRect">
              <a:avLst>
                <a:gd name="adj" fmla="val 24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-3275925" y="2036775"/>
              <a:ext cx="2263378" cy="55521"/>
            </a:xfrm>
            <a:custGeom>
              <a:avLst/>
              <a:gdLst/>
              <a:ahLst/>
              <a:cxnLst/>
              <a:rect l="l" t="t" r="r" b="b"/>
              <a:pathLst>
                <a:path w="170403" h="3582" extrusionOk="0">
                  <a:moveTo>
                    <a:pt x="0" y="0"/>
                  </a:moveTo>
                  <a:lnTo>
                    <a:pt x="0" y="3582"/>
                  </a:lnTo>
                  <a:lnTo>
                    <a:pt x="170403" y="3582"/>
                  </a:lnTo>
                  <a:lnTo>
                    <a:pt x="170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-3197975" y="848338"/>
              <a:ext cx="2107500" cy="11361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-3197975" y="847650"/>
              <a:ext cx="2107500" cy="1584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6190935" y="1715935"/>
            <a:ext cx="1500980" cy="1426055"/>
            <a:chOff x="6520459" y="-2363338"/>
            <a:chExt cx="1969532" cy="1871217"/>
          </a:xfrm>
        </p:grpSpPr>
        <p:sp>
          <p:nvSpPr>
            <p:cNvPr id="201" name="Google Shape;201;p26"/>
            <p:cNvSpPr/>
            <p:nvPr/>
          </p:nvSpPr>
          <p:spPr>
            <a:xfrm>
              <a:off x="6520459" y="-2363338"/>
              <a:ext cx="1969532" cy="1871217"/>
            </a:xfrm>
            <a:custGeom>
              <a:avLst/>
              <a:gdLst/>
              <a:ahLst/>
              <a:cxnLst/>
              <a:rect l="l" t="t" r="r" b="b"/>
              <a:pathLst>
                <a:path w="148364" h="140958" extrusionOk="0">
                  <a:moveTo>
                    <a:pt x="57509" y="0"/>
                  </a:moveTo>
                  <a:cubicBezTo>
                    <a:pt x="57349" y="0"/>
                    <a:pt x="57188" y="2"/>
                    <a:pt x="57026" y="6"/>
                  </a:cubicBezTo>
                  <a:cubicBezTo>
                    <a:pt x="46803" y="232"/>
                    <a:pt x="39270" y="6842"/>
                    <a:pt x="37039" y="14016"/>
                  </a:cubicBezTo>
                  <a:cubicBezTo>
                    <a:pt x="37039" y="14016"/>
                    <a:pt x="16155" y="19276"/>
                    <a:pt x="21576" y="41595"/>
                  </a:cubicBezTo>
                  <a:cubicBezTo>
                    <a:pt x="21576" y="41595"/>
                    <a:pt x="1" y="50122"/>
                    <a:pt x="9461" y="78898"/>
                  </a:cubicBezTo>
                  <a:cubicBezTo>
                    <a:pt x="9461" y="78898"/>
                    <a:pt x="1543" y="92735"/>
                    <a:pt x="5475" y="105202"/>
                  </a:cubicBezTo>
                  <a:cubicBezTo>
                    <a:pt x="9719" y="118650"/>
                    <a:pt x="19186" y="123854"/>
                    <a:pt x="19186" y="123854"/>
                  </a:cubicBezTo>
                  <a:cubicBezTo>
                    <a:pt x="19186" y="123854"/>
                    <a:pt x="19977" y="137126"/>
                    <a:pt x="34648" y="140274"/>
                  </a:cubicBezTo>
                  <a:cubicBezTo>
                    <a:pt x="36816" y="140739"/>
                    <a:pt x="38958" y="140958"/>
                    <a:pt x="41033" y="140958"/>
                  </a:cubicBezTo>
                  <a:cubicBezTo>
                    <a:pt x="51491" y="140958"/>
                    <a:pt x="60280" y="135394"/>
                    <a:pt x="62408" y="127680"/>
                  </a:cubicBezTo>
                  <a:cubicBezTo>
                    <a:pt x="62408" y="127680"/>
                    <a:pt x="62408" y="127680"/>
                    <a:pt x="62409" y="127680"/>
                  </a:cubicBezTo>
                  <a:cubicBezTo>
                    <a:pt x="62495" y="127680"/>
                    <a:pt x="70237" y="127666"/>
                    <a:pt x="74182" y="122737"/>
                  </a:cubicBezTo>
                  <a:cubicBezTo>
                    <a:pt x="78130" y="127666"/>
                    <a:pt x="85872" y="127680"/>
                    <a:pt x="85958" y="127680"/>
                  </a:cubicBezTo>
                  <a:cubicBezTo>
                    <a:pt x="85959" y="127680"/>
                    <a:pt x="85959" y="127680"/>
                    <a:pt x="85959" y="127680"/>
                  </a:cubicBezTo>
                  <a:cubicBezTo>
                    <a:pt x="88087" y="135394"/>
                    <a:pt x="96876" y="140958"/>
                    <a:pt x="107334" y="140958"/>
                  </a:cubicBezTo>
                  <a:cubicBezTo>
                    <a:pt x="109410" y="140958"/>
                    <a:pt x="111551" y="140739"/>
                    <a:pt x="113719" y="140274"/>
                  </a:cubicBezTo>
                  <a:cubicBezTo>
                    <a:pt x="128390" y="137126"/>
                    <a:pt x="129182" y="123854"/>
                    <a:pt x="129182" y="123854"/>
                  </a:cubicBezTo>
                  <a:cubicBezTo>
                    <a:pt x="129182" y="123854"/>
                    <a:pt x="138648" y="118650"/>
                    <a:pt x="142892" y="105202"/>
                  </a:cubicBezTo>
                  <a:cubicBezTo>
                    <a:pt x="146825" y="92735"/>
                    <a:pt x="138907" y="78898"/>
                    <a:pt x="138907" y="78898"/>
                  </a:cubicBezTo>
                  <a:cubicBezTo>
                    <a:pt x="148364" y="50122"/>
                    <a:pt x="126791" y="41595"/>
                    <a:pt x="126791" y="41595"/>
                  </a:cubicBezTo>
                  <a:cubicBezTo>
                    <a:pt x="132212" y="19276"/>
                    <a:pt x="111326" y="14016"/>
                    <a:pt x="111326" y="14016"/>
                  </a:cubicBezTo>
                  <a:cubicBezTo>
                    <a:pt x="109095" y="6842"/>
                    <a:pt x="101564" y="232"/>
                    <a:pt x="91341" y="6"/>
                  </a:cubicBezTo>
                  <a:cubicBezTo>
                    <a:pt x="91179" y="2"/>
                    <a:pt x="91018" y="0"/>
                    <a:pt x="90858" y="0"/>
                  </a:cubicBezTo>
                  <a:cubicBezTo>
                    <a:pt x="79725" y="0"/>
                    <a:pt x="74182" y="8595"/>
                    <a:pt x="74182" y="8595"/>
                  </a:cubicBezTo>
                  <a:cubicBezTo>
                    <a:pt x="74182" y="8595"/>
                    <a:pt x="68642" y="0"/>
                    <a:pt x="5750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505225" y="-2363338"/>
              <a:ext cx="984766" cy="1871217"/>
            </a:xfrm>
            <a:custGeom>
              <a:avLst/>
              <a:gdLst/>
              <a:ahLst/>
              <a:cxnLst/>
              <a:rect l="l" t="t" r="r" b="b"/>
              <a:pathLst>
                <a:path w="74182" h="140958" extrusionOk="0">
                  <a:moveTo>
                    <a:pt x="16676" y="0"/>
                  </a:moveTo>
                  <a:cubicBezTo>
                    <a:pt x="5543" y="0"/>
                    <a:pt x="0" y="8595"/>
                    <a:pt x="0" y="8595"/>
                  </a:cubicBezTo>
                  <a:lnTo>
                    <a:pt x="0" y="122739"/>
                  </a:lnTo>
                  <a:cubicBezTo>
                    <a:pt x="3948" y="127666"/>
                    <a:pt x="11690" y="127680"/>
                    <a:pt x="11776" y="127680"/>
                  </a:cubicBezTo>
                  <a:cubicBezTo>
                    <a:pt x="11777" y="127680"/>
                    <a:pt x="11777" y="127680"/>
                    <a:pt x="11777" y="127680"/>
                  </a:cubicBezTo>
                  <a:cubicBezTo>
                    <a:pt x="13905" y="135394"/>
                    <a:pt x="22694" y="140958"/>
                    <a:pt x="33150" y="140958"/>
                  </a:cubicBezTo>
                  <a:cubicBezTo>
                    <a:pt x="35226" y="140958"/>
                    <a:pt x="37367" y="140739"/>
                    <a:pt x="39535" y="140274"/>
                  </a:cubicBezTo>
                  <a:cubicBezTo>
                    <a:pt x="54208" y="137126"/>
                    <a:pt x="55000" y="123854"/>
                    <a:pt x="55000" y="123854"/>
                  </a:cubicBezTo>
                  <a:cubicBezTo>
                    <a:pt x="55000" y="123854"/>
                    <a:pt x="64466" y="118650"/>
                    <a:pt x="68710" y="105202"/>
                  </a:cubicBezTo>
                  <a:cubicBezTo>
                    <a:pt x="72643" y="92735"/>
                    <a:pt x="64725" y="78898"/>
                    <a:pt x="64725" y="78898"/>
                  </a:cubicBezTo>
                  <a:cubicBezTo>
                    <a:pt x="74182" y="50122"/>
                    <a:pt x="52609" y="41595"/>
                    <a:pt x="52609" y="41595"/>
                  </a:cubicBezTo>
                  <a:cubicBezTo>
                    <a:pt x="58030" y="19276"/>
                    <a:pt x="37144" y="14016"/>
                    <a:pt x="37144" y="14016"/>
                  </a:cubicBezTo>
                  <a:cubicBezTo>
                    <a:pt x="34913" y="6842"/>
                    <a:pt x="27382" y="232"/>
                    <a:pt x="17159" y="6"/>
                  </a:cubicBezTo>
                  <a:cubicBezTo>
                    <a:pt x="16997" y="2"/>
                    <a:pt x="16836" y="0"/>
                    <a:pt x="1667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6527281" y="1335663"/>
            <a:ext cx="671666" cy="1052456"/>
            <a:chOff x="4572004" y="-1734319"/>
            <a:chExt cx="753157" cy="1180147"/>
          </a:xfrm>
        </p:grpSpPr>
        <p:sp>
          <p:nvSpPr>
            <p:cNvPr id="204" name="Google Shape;204;p26"/>
            <p:cNvSpPr/>
            <p:nvPr/>
          </p:nvSpPr>
          <p:spPr>
            <a:xfrm>
              <a:off x="4797599" y="-744920"/>
              <a:ext cx="301993" cy="190748"/>
            </a:xfrm>
            <a:custGeom>
              <a:avLst/>
              <a:gdLst/>
              <a:ahLst/>
              <a:cxnLst/>
              <a:rect l="l" t="t" r="r" b="b"/>
              <a:pathLst>
                <a:path w="22749" h="14369" extrusionOk="0">
                  <a:moveTo>
                    <a:pt x="1" y="0"/>
                  </a:moveTo>
                  <a:lnTo>
                    <a:pt x="1" y="2993"/>
                  </a:lnTo>
                  <a:cubicBezTo>
                    <a:pt x="1" y="9275"/>
                    <a:pt x="5092" y="14369"/>
                    <a:pt x="11373" y="14369"/>
                  </a:cubicBezTo>
                  <a:cubicBezTo>
                    <a:pt x="17655" y="14369"/>
                    <a:pt x="22749" y="9275"/>
                    <a:pt x="22749" y="2993"/>
                  </a:cubicBezTo>
                  <a:lnTo>
                    <a:pt x="2274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572004" y="-1734319"/>
              <a:ext cx="753157" cy="938835"/>
            </a:xfrm>
            <a:custGeom>
              <a:avLst/>
              <a:gdLst/>
              <a:ahLst/>
              <a:cxnLst/>
              <a:rect l="l" t="t" r="r" b="b"/>
              <a:pathLst>
                <a:path w="56735" h="70722" extrusionOk="0">
                  <a:moveTo>
                    <a:pt x="28368" y="1"/>
                  </a:moveTo>
                  <a:cubicBezTo>
                    <a:pt x="28153" y="1"/>
                    <a:pt x="27937" y="3"/>
                    <a:pt x="27721" y="8"/>
                  </a:cubicBezTo>
                  <a:cubicBezTo>
                    <a:pt x="12224" y="354"/>
                    <a:pt x="0" y="12867"/>
                    <a:pt x="0" y="28368"/>
                  </a:cubicBezTo>
                  <a:cubicBezTo>
                    <a:pt x="0" y="36702"/>
                    <a:pt x="3596" y="44193"/>
                    <a:pt x="9319" y="49381"/>
                  </a:cubicBezTo>
                  <a:cubicBezTo>
                    <a:pt x="13238" y="52933"/>
                    <a:pt x="15525" y="57934"/>
                    <a:pt x="15525" y="63221"/>
                  </a:cubicBezTo>
                  <a:lnTo>
                    <a:pt x="15525" y="70721"/>
                  </a:lnTo>
                  <a:lnTo>
                    <a:pt x="41210" y="70721"/>
                  </a:lnTo>
                  <a:lnTo>
                    <a:pt x="41210" y="63221"/>
                  </a:lnTo>
                  <a:cubicBezTo>
                    <a:pt x="41210" y="57934"/>
                    <a:pt x="43500" y="52930"/>
                    <a:pt x="47418" y="49379"/>
                  </a:cubicBezTo>
                  <a:cubicBezTo>
                    <a:pt x="53139" y="44191"/>
                    <a:pt x="56735" y="36702"/>
                    <a:pt x="56735" y="28368"/>
                  </a:cubicBezTo>
                  <a:cubicBezTo>
                    <a:pt x="56735" y="12701"/>
                    <a:pt x="44035" y="1"/>
                    <a:pt x="283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4830229" y="-1239613"/>
              <a:ext cx="236733" cy="392568"/>
            </a:xfrm>
            <a:custGeom>
              <a:avLst/>
              <a:gdLst/>
              <a:ahLst/>
              <a:cxnLst/>
              <a:rect l="l" t="t" r="r" b="b"/>
              <a:pathLst>
                <a:path w="17833" h="29572" extrusionOk="0">
                  <a:moveTo>
                    <a:pt x="705" y="1"/>
                  </a:moveTo>
                  <a:cubicBezTo>
                    <a:pt x="604" y="1"/>
                    <a:pt x="501" y="23"/>
                    <a:pt x="407" y="70"/>
                  </a:cubicBezTo>
                  <a:cubicBezTo>
                    <a:pt x="146" y="202"/>
                    <a:pt x="0" y="486"/>
                    <a:pt x="47" y="774"/>
                  </a:cubicBezTo>
                  <a:lnTo>
                    <a:pt x="4549" y="29008"/>
                  </a:lnTo>
                  <a:cubicBezTo>
                    <a:pt x="4601" y="29335"/>
                    <a:pt x="4879" y="29571"/>
                    <a:pt x="5201" y="29571"/>
                  </a:cubicBezTo>
                  <a:cubicBezTo>
                    <a:pt x="5238" y="29571"/>
                    <a:pt x="5275" y="29568"/>
                    <a:pt x="5313" y="29562"/>
                  </a:cubicBezTo>
                  <a:cubicBezTo>
                    <a:pt x="5678" y="29504"/>
                    <a:pt x="5927" y="29163"/>
                    <a:pt x="5867" y="28798"/>
                  </a:cubicBezTo>
                  <a:lnTo>
                    <a:pt x="1678" y="2533"/>
                  </a:lnTo>
                  <a:lnTo>
                    <a:pt x="1678" y="2533"/>
                  </a:lnTo>
                  <a:cubicBezTo>
                    <a:pt x="1997" y="2725"/>
                    <a:pt x="2367" y="2819"/>
                    <a:pt x="2739" y="2819"/>
                  </a:cubicBezTo>
                  <a:cubicBezTo>
                    <a:pt x="3299" y="2819"/>
                    <a:pt x="3862" y="2606"/>
                    <a:pt x="4263" y="2191"/>
                  </a:cubicBezTo>
                  <a:cubicBezTo>
                    <a:pt x="4407" y="2043"/>
                    <a:pt x="4608" y="1968"/>
                    <a:pt x="4809" y="1968"/>
                  </a:cubicBezTo>
                  <a:cubicBezTo>
                    <a:pt x="5009" y="1968"/>
                    <a:pt x="5210" y="2043"/>
                    <a:pt x="5355" y="2191"/>
                  </a:cubicBezTo>
                  <a:cubicBezTo>
                    <a:pt x="5754" y="2604"/>
                    <a:pt x="6289" y="2831"/>
                    <a:pt x="6861" y="2831"/>
                  </a:cubicBezTo>
                  <a:cubicBezTo>
                    <a:pt x="7434" y="2831"/>
                    <a:pt x="7969" y="2604"/>
                    <a:pt x="8368" y="2191"/>
                  </a:cubicBezTo>
                  <a:cubicBezTo>
                    <a:pt x="8513" y="2043"/>
                    <a:pt x="8713" y="1968"/>
                    <a:pt x="8914" y="1968"/>
                  </a:cubicBezTo>
                  <a:cubicBezTo>
                    <a:pt x="9115" y="1968"/>
                    <a:pt x="9316" y="2043"/>
                    <a:pt x="9460" y="2191"/>
                  </a:cubicBezTo>
                  <a:cubicBezTo>
                    <a:pt x="9465" y="2196"/>
                    <a:pt x="9469" y="2201"/>
                    <a:pt x="9474" y="2208"/>
                  </a:cubicBezTo>
                  <a:cubicBezTo>
                    <a:pt x="9871" y="2610"/>
                    <a:pt x="10418" y="2811"/>
                    <a:pt x="10965" y="2811"/>
                  </a:cubicBezTo>
                  <a:cubicBezTo>
                    <a:pt x="11520" y="2811"/>
                    <a:pt x="12075" y="2605"/>
                    <a:pt x="12474" y="2191"/>
                  </a:cubicBezTo>
                  <a:cubicBezTo>
                    <a:pt x="12619" y="2042"/>
                    <a:pt x="12819" y="1967"/>
                    <a:pt x="13020" y="1967"/>
                  </a:cubicBezTo>
                  <a:cubicBezTo>
                    <a:pt x="13221" y="1967"/>
                    <a:pt x="13422" y="2042"/>
                    <a:pt x="13568" y="2194"/>
                  </a:cubicBezTo>
                  <a:cubicBezTo>
                    <a:pt x="13969" y="2608"/>
                    <a:pt x="14533" y="2821"/>
                    <a:pt x="15092" y="2821"/>
                  </a:cubicBezTo>
                  <a:cubicBezTo>
                    <a:pt x="15465" y="2821"/>
                    <a:pt x="15835" y="2726"/>
                    <a:pt x="16155" y="2533"/>
                  </a:cubicBezTo>
                  <a:lnTo>
                    <a:pt x="16155" y="2533"/>
                  </a:lnTo>
                  <a:lnTo>
                    <a:pt x="11966" y="28798"/>
                  </a:lnTo>
                  <a:cubicBezTo>
                    <a:pt x="11906" y="29163"/>
                    <a:pt x="12156" y="29504"/>
                    <a:pt x="12520" y="29562"/>
                  </a:cubicBezTo>
                  <a:cubicBezTo>
                    <a:pt x="12555" y="29569"/>
                    <a:pt x="12589" y="29571"/>
                    <a:pt x="12626" y="29571"/>
                  </a:cubicBezTo>
                  <a:cubicBezTo>
                    <a:pt x="12947" y="29571"/>
                    <a:pt x="13231" y="29338"/>
                    <a:pt x="13284" y="29008"/>
                  </a:cubicBezTo>
                  <a:lnTo>
                    <a:pt x="17787" y="774"/>
                  </a:lnTo>
                  <a:cubicBezTo>
                    <a:pt x="17833" y="486"/>
                    <a:pt x="17687" y="202"/>
                    <a:pt x="17427" y="70"/>
                  </a:cubicBezTo>
                  <a:cubicBezTo>
                    <a:pt x="17332" y="23"/>
                    <a:pt x="17230" y="1"/>
                    <a:pt x="17129" y="1"/>
                  </a:cubicBezTo>
                  <a:cubicBezTo>
                    <a:pt x="16952" y="1"/>
                    <a:pt x="16778" y="71"/>
                    <a:pt x="16649" y="204"/>
                  </a:cubicBezTo>
                  <a:lnTo>
                    <a:pt x="15620" y="1264"/>
                  </a:lnTo>
                  <a:cubicBezTo>
                    <a:pt x="15475" y="1414"/>
                    <a:pt x="15275" y="1489"/>
                    <a:pt x="15074" y="1489"/>
                  </a:cubicBezTo>
                  <a:cubicBezTo>
                    <a:pt x="14874" y="1489"/>
                    <a:pt x="14672" y="1414"/>
                    <a:pt x="14526" y="1261"/>
                  </a:cubicBezTo>
                  <a:cubicBezTo>
                    <a:pt x="14126" y="851"/>
                    <a:pt x="13573" y="645"/>
                    <a:pt x="13020" y="645"/>
                  </a:cubicBezTo>
                  <a:cubicBezTo>
                    <a:pt x="12467" y="645"/>
                    <a:pt x="11913" y="851"/>
                    <a:pt x="11514" y="1264"/>
                  </a:cubicBezTo>
                  <a:cubicBezTo>
                    <a:pt x="11370" y="1412"/>
                    <a:pt x="11169" y="1487"/>
                    <a:pt x="10968" y="1487"/>
                  </a:cubicBezTo>
                  <a:cubicBezTo>
                    <a:pt x="10767" y="1487"/>
                    <a:pt x="10565" y="1412"/>
                    <a:pt x="10420" y="1264"/>
                  </a:cubicBezTo>
                  <a:lnTo>
                    <a:pt x="10406" y="1250"/>
                  </a:lnTo>
                  <a:cubicBezTo>
                    <a:pt x="10010" y="847"/>
                    <a:pt x="9463" y="646"/>
                    <a:pt x="8916" y="646"/>
                  </a:cubicBezTo>
                  <a:cubicBezTo>
                    <a:pt x="8362" y="646"/>
                    <a:pt x="7808" y="852"/>
                    <a:pt x="7408" y="1264"/>
                  </a:cubicBezTo>
                  <a:cubicBezTo>
                    <a:pt x="7264" y="1413"/>
                    <a:pt x="7064" y="1488"/>
                    <a:pt x="6863" y="1488"/>
                  </a:cubicBezTo>
                  <a:cubicBezTo>
                    <a:pt x="6661" y="1488"/>
                    <a:pt x="6459" y="1413"/>
                    <a:pt x="6315" y="1264"/>
                  </a:cubicBezTo>
                  <a:cubicBezTo>
                    <a:pt x="5917" y="852"/>
                    <a:pt x="5363" y="647"/>
                    <a:pt x="4810" y="647"/>
                  </a:cubicBezTo>
                  <a:cubicBezTo>
                    <a:pt x="4256" y="647"/>
                    <a:pt x="3701" y="853"/>
                    <a:pt x="3303" y="1264"/>
                  </a:cubicBezTo>
                  <a:cubicBezTo>
                    <a:pt x="3159" y="1412"/>
                    <a:pt x="2958" y="1487"/>
                    <a:pt x="2757" y="1487"/>
                  </a:cubicBezTo>
                  <a:cubicBezTo>
                    <a:pt x="2556" y="1487"/>
                    <a:pt x="2356" y="1412"/>
                    <a:pt x="2211" y="1264"/>
                  </a:cubicBezTo>
                  <a:lnTo>
                    <a:pt x="1184" y="204"/>
                  </a:lnTo>
                  <a:cubicBezTo>
                    <a:pt x="1057" y="71"/>
                    <a:pt x="882" y="1"/>
                    <a:pt x="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650738" y="-1651230"/>
              <a:ext cx="306732" cy="306745"/>
            </a:xfrm>
            <a:custGeom>
              <a:avLst/>
              <a:gdLst/>
              <a:ahLst/>
              <a:cxnLst/>
              <a:rect l="l" t="t" r="r" b="b"/>
              <a:pathLst>
                <a:path w="23106" h="23107" extrusionOk="0">
                  <a:moveTo>
                    <a:pt x="22436" y="1"/>
                  </a:moveTo>
                  <a:cubicBezTo>
                    <a:pt x="10064" y="1"/>
                    <a:pt x="0" y="10067"/>
                    <a:pt x="0" y="22439"/>
                  </a:cubicBezTo>
                  <a:cubicBezTo>
                    <a:pt x="0" y="22809"/>
                    <a:pt x="298" y="23106"/>
                    <a:pt x="667" y="23106"/>
                  </a:cubicBezTo>
                  <a:cubicBezTo>
                    <a:pt x="1036" y="23106"/>
                    <a:pt x="1334" y="22809"/>
                    <a:pt x="1334" y="22439"/>
                  </a:cubicBezTo>
                  <a:cubicBezTo>
                    <a:pt x="1334" y="10804"/>
                    <a:pt x="10801" y="1337"/>
                    <a:pt x="22436" y="1337"/>
                  </a:cubicBezTo>
                  <a:cubicBezTo>
                    <a:pt x="22806" y="1337"/>
                    <a:pt x="23106" y="1039"/>
                    <a:pt x="23106" y="670"/>
                  </a:cubicBezTo>
                  <a:cubicBezTo>
                    <a:pt x="23106" y="301"/>
                    <a:pt x="22806" y="1"/>
                    <a:pt x="22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745800" y="-812925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745800" y="-777637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745800" y="-742200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745800" y="-706912"/>
              <a:ext cx="405600" cy="35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6"/>
          <p:cNvGrpSpPr/>
          <p:nvPr/>
        </p:nvGrpSpPr>
        <p:grpSpPr>
          <a:xfrm>
            <a:off x="5902035" y="2498258"/>
            <a:ext cx="554809" cy="554809"/>
            <a:chOff x="5724800" y="2169125"/>
            <a:chExt cx="587100" cy="587100"/>
          </a:xfrm>
        </p:grpSpPr>
        <p:sp>
          <p:nvSpPr>
            <p:cNvPr id="213" name="Google Shape;213;p26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6"/>
          <p:cNvGrpSpPr/>
          <p:nvPr/>
        </p:nvGrpSpPr>
        <p:grpSpPr>
          <a:xfrm>
            <a:off x="7137105" y="2115986"/>
            <a:ext cx="554810" cy="554809"/>
            <a:chOff x="6810900" y="2169125"/>
            <a:chExt cx="587100" cy="587100"/>
          </a:xfrm>
        </p:grpSpPr>
        <p:sp>
          <p:nvSpPr>
            <p:cNvPr id="217" name="Google Shape;217;p26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6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220" name="Google Shape;220;p26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" name="Google Shape;222;p26"/>
          <p:cNvGrpSpPr/>
          <p:nvPr/>
        </p:nvGrpSpPr>
        <p:grpSpPr>
          <a:xfrm>
            <a:off x="6765733" y="3040391"/>
            <a:ext cx="1326801" cy="733850"/>
            <a:chOff x="6879411" y="2843985"/>
            <a:chExt cx="1404319" cy="776643"/>
          </a:xfrm>
        </p:grpSpPr>
        <p:grpSp>
          <p:nvGrpSpPr>
            <p:cNvPr id="223" name="Google Shape;223;p26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224" name="Google Shape;224;p26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6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230" name="Google Shape;230;p26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233" name="Google Shape;233;p26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6"/>
          <p:cNvSpPr/>
          <p:nvPr/>
        </p:nvSpPr>
        <p:spPr>
          <a:xfrm>
            <a:off x="4981350" y="3865802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7900100" y="2301100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7851050" y="2487800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6029650" y="3534425"/>
            <a:ext cx="105900" cy="1059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5623475" y="17345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7655900" y="1123275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57;p28">
            <a:extLst>
              <a:ext uri="{FF2B5EF4-FFF2-40B4-BE49-F238E27FC236}">
                <a16:creationId xmlns:a16="http://schemas.microsoft.com/office/drawing/2014/main" id="{0BF1111B-B18F-4804-BB50-2B59E0B39ED0}"/>
              </a:ext>
            </a:extLst>
          </p:cNvPr>
          <p:cNvSpPr txBox="1">
            <a:spLocks/>
          </p:cNvSpPr>
          <p:nvPr/>
        </p:nvSpPr>
        <p:spPr>
          <a:xfrm>
            <a:off x="8497097" y="46197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4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bert Sans"/>
              <a:buNone/>
              <a:defRPr sz="5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01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84FED9-30FF-4499-96B3-3F5D25C2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04" y="3745488"/>
            <a:ext cx="2952700" cy="10108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5"/>
          <p:cNvGrpSpPr/>
          <p:nvPr/>
        </p:nvGrpSpPr>
        <p:grpSpPr>
          <a:xfrm>
            <a:off x="4894586" y="966023"/>
            <a:ext cx="3211436" cy="3211451"/>
            <a:chOff x="1190500" y="238125"/>
            <a:chExt cx="5237175" cy="5237200"/>
          </a:xfrm>
        </p:grpSpPr>
        <p:sp>
          <p:nvSpPr>
            <p:cNvPr id="411" name="Google Shape;411;p35"/>
            <p:cNvSpPr/>
            <p:nvPr/>
          </p:nvSpPr>
          <p:spPr>
            <a:xfrm>
              <a:off x="1190500" y="238125"/>
              <a:ext cx="5237175" cy="5237200"/>
            </a:xfrm>
            <a:custGeom>
              <a:avLst/>
              <a:gdLst/>
              <a:ahLst/>
              <a:cxnLst/>
              <a:rect l="l" t="t" r="r" b="b"/>
              <a:pathLst>
                <a:path w="209487" h="209488" extrusionOk="0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732050" y="779675"/>
              <a:ext cx="4154050" cy="4154075"/>
            </a:xfrm>
            <a:custGeom>
              <a:avLst/>
              <a:gdLst/>
              <a:ahLst/>
              <a:cxnLst/>
              <a:rect l="l" t="t" r="r" b="b"/>
              <a:pathLst>
                <a:path w="166162" h="166163" extrusionOk="0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297475" y="1345125"/>
              <a:ext cx="3023200" cy="3023200"/>
            </a:xfrm>
            <a:custGeom>
              <a:avLst/>
              <a:gdLst/>
              <a:ahLst/>
              <a:cxnLst/>
              <a:rect l="l" t="t" r="r" b="b"/>
              <a:pathLst>
                <a:path w="120928" h="120928" extrusionOk="0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5"/>
          <p:cNvGrpSpPr/>
          <p:nvPr/>
        </p:nvGrpSpPr>
        <p:grpSpPr>
          <a:xfrm>
            <a:off x="5362710" y="1899095"/>
            <a:ext cx="2170405" cy="1716179"/>
            <a:chOff x="-998762" y="5440800"/>
            <a:chExt cx="3730500" cy="2949775"/>
          </a:xfrm>
        </p:grpSpPr>
        <p:grpSp>
          <p:nvGrpSpPr>
            <p:cNvPr id="415" name="Google Shape;415;p35"/>
            <p:cNvGrpSpPr/>
            <p:nvPr/>
          </p:nvGrpSpPr>
          <p:grpSpPr>
            <a:xfrm>
              <a:off x="-998762" y="5440800"/>
              <a:ext cx="3730500" cy="2949775"/>
              <a:chOff x="2891013" y="7298175"/>
              <a:chExt cx="3730500" cy="2949775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4358600" y="9467275"/>
                <a:ext cx="795375" cy="605125"/>
              </a:xfrm>
              <a:custGeom>
                <a:avLst/>
                <a:gdLst/>
                <a:ahLst/>
                <a:cxnLst/>
                <a:rect l="l" t="t" r="r" b="b"/>
                <a:pathLst>
                  <a:path w="31815" h="24205" extrusionOk="0">
                    <a:moveTo>
                      <a:pt x="1" y="1"/>
                    </a:moveTo>
                    <a:lnTo>
                      <a:pt x="1" y="24205"/>
                    </a:lnTo>
                    <a:lnTo>
                      <a:pt x="31815" y="24205"/>
                    </a:lnTo>
                    <a:lnTo>
                      <a:pt x="318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358600" y="9467275"/>
                <a:ext cx="79537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31815" h="13892" extrusionOk="0">
                    <a:moveTo>
                      <a:pt x="1" y="1"/>
                    </a:moveTo>
                    <a:lnTo>
                      <a:pt x="1" y="13892"/>
                    </a:lnTo>
                    <a:lnTo>
                      <a:pt x="31815" y="13892"/>
                    </a:lnTo>
                    <a:lnTo>
                      <a:pt x="31815" y="1"/>
                    </a:lnTo>
                    <a:close/>
                  </a:path>
                </a:pathLst>
              </a:custGeom>
              <a:solidFill>
                <a:srgbClr val="01216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2891013" y="7298175"/>
                <a:ext cx="3730500" cy="2437800"/>
              </a:xfrm>
              <a:prstGeom prst="roundRect">
                <a:avLst>
                  <a:gd name="adj" fmla="val 2204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130313" y="10022650"/>
                <a:ext cx="1251900" cy="2253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35"/>
            <p:cNvSpPr/>
            <p:nvPr/>
          </p:nvSpPr>
          <p:spPr>
            <a:xfrm>
              <a:off x="788063" y="7598700"/>
              <a:ext cx="156850" cy="156825"/>
            </a:xfrm>
            <a:custGeom>
              <a:avLst/>
              <a:gdLst/>
              <a:ahLst/>
              <a:cxnLst/>
              <a:rect l="l" t="t" r="r" b="b"/>
              <a:pathLst>
                <a:path w="6274" h="6273" extrusionOk="0">
                  <a:moveTo>
                    <a:pt x="3135" y="0"/>
                  </a:moveTo>
                  <a:cubicBezTo>
                    <a:pt x="1406" y="0"/>
                    <a:pt x="1" y="1405"/>
                    <a:pt x="1" y="3138"/>
                  </a:cubicBezTo>
                  <a:cubicBezTo>
                    <a:pt x="1" y="4870"/>
                    <a:pt x="1406" y="6273"/>
                    <a:pt x="3135" y="6273"/>
                  </a:cubicBezTo>
                  <a:cubicBezTo>
                    <a:pt x="4868" y="6273"/>
                    <a:pt x="6273" y="4870"/>
                    <a:pt x="6273" y="3138"/>
                  </a:cubicBezTo>
                  <a:cubicBezTo>
                    <a:pt x="6273" y="1405"/>
                    <a:pt x="4868" y="0"/>
                    <a:pt x="3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897911" y="5623685"/>
              <a:ext cx="3528900" cy="18594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5"/>
          <p:cNvGrpSpPr/>
          <p:nvPr/>
        </p:nvGrpSpPr>
        <p:grpSpPr>
          <a:xfrm>
            <a:off x="5941680" y="1528229"/>
            <a:ext cx="2001014" cy="1106717"/>
            <a:chOff x="6879411" y="2843985"/>
            <a:chExt cx="1404319" cy="776643"/>
          </a:xfrm>
        </p:grpSpPr>
        <p:grpSp>
          <p:nvGrpSpPr>
            <p:cNvPr id="423" name="Google Shape;423;p35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424" name="Google Shape;424;p35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35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430" name="Google Shape;430;p35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33" name="Google Shape;433;p35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5"/>
          <p:cNvGrpSpPr/>
          <p:nvPr/>
        </p:nvGrpSpPr>
        <p:grpSpPr>
          <a:xfrm>
            <a:off x="5602407" y="2372324"/>
            <a:ext cx="554700" cy="554700"/>
            <a:chOff x="1221094" y="2847175"/>
            <a:chExt cx="554700" cy="554700"/>
          </a:xfrm>
        </p:grpSpPr>
        <p:sp>
          <p:nvSpPr>
            <p:cNvPr id="436" name="Google Shape;436;p35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" name="Google Shape;442;p35"/>
          <p:cNvGrpSpPr/>
          <p:nvPr/>
        </p:nvGrpSpPr>
        <p:grpSpPr>
          <a:xfrm>
            <a:off x="6594526" y="2211372"/>
            <a:ext cx="709315" cy="678881"/>
            <a:chOff x="7952500" y="-21825"/>
            <a:chExt cx="1163575" cy="1113650"/>
          </a:xfrm>
        </p:grpSpPr>
        <p:sp>
          <p:nvSpPr>
            <p:cNvPr id="443" name="Google Shape;443;p35"/>
            <p:cNvSpPr/>
            <p:nvPr/>
          </p:nvSpPr>
          <p:spPr>
            <a:xfrm>
              <a:off x="8641100" y="626200"/>
              <a:ext cx="248750" cy="248750"/>
            </a:xfrm>
            <a:custGeom>
              <a:avLst/>
              <a:gdLst/>
              <a:ahLst/>
              <a:cxnLst/>
              <a:rect l="l" t="t" r="r" b="b"/>
              <a:pathLst>
                <a:path w="9950" h="9950" extrusionOk="0">
                  <a:moveTo>
                    <a:pt x="3316" y="1"/>
                  </a:moveTo>
                  <a:lnTo>
                    <a:pt x="1" y="3316"/>
                  </a:lnTo>
                  <a:lnTo>
                    <a:pt x="6635" y="9950"/>
                  </a:lnTo>
                  <a:lnTo>
                    <a:pt x="9950" y="6635"/>
                  </a:lnTo>
                  <a:lnTo>
                    <a:pt x="331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952500" y="-21825"/>
              <a:ext cx="912675" cy="831500"/>
            </a:xfrm>
            <a:custGeom>
              <a:avLst/>
              <a:gdLst/>
              <a:ahLst/>
              <a:cxnLst/>
              <a:rect l="l" t="t" r="r" b="b"/>
              <a:pathLst>
                <a:path w="36507" h="33260" extrusionOk="0">
                  <a:moveTo>
                    <a:pt x="18253" y="4661"/>
                  </a:moveTo>
                  <a:cubicBezTo>
                    <a:pt x="21316" y="4661"/>
                    <a:pt x="24379" y="5829"/>
                    <a:pt x="26715" y="8166"/>
                  </a:cubicBezTo>
                  <a:cubicBezTo>
                    <a:pt x="31391" y="12841"/>
                    <a:pt x="31391" y="20420"/>
                    <a:pt x="26715" y="25095"/>
                  </a:cubicBezTo>
                  <a:cubicBezTo>
                    <a:pt x="24379" y="27432"/>
                    <a:pt x="21316" y="28600"/>
                    <a:pt x="18253" y="28600"/>
                  </a:cubicBezTo>
                  <a:cubicBezTo>
                    <a:pt x="15190" y="28600"/>
                    <a:pt x="12126" y="27432"/>
                    <a:pt x="9789" y="25095"/>
                  </a:cubicBezTo>
                  <a:cubicBezTo>
                    <a:pt x="5116" y="20420"/>
                    <a:pt x="5116" y="12841"/>
                    <a:pt x="9789" y="8166"/>
                  </a:cubicBezTo>
                  <a:cubicBezTo>
                    <a:pt x="12126" y="5829"/>
                    <a:pt x="15190" y="4661"/>
                    <a:pt x="18253" y="4661"/>
                  </a:cubicBezTo>
                  <a:close/>
                  <a:moveTo>
                    <a:pt x="18254" y="1"/>
                  </a:moveTo>
                  <a:cubicBezTo>
                    <a:pt x="13998" y="1"/>
                    <a:pt x="9741" y="1625"/>
                    <a:pt x="6493" y="4873"/>
                  </a:cubicBezTo>
                  <a:cubicBezTo>
                    <a:pt x="0" y="11365"/>
                    <a:pt x="0" y="21896"/>
                    <a:pt x="6493" y="28388"/>
                  </a:cubicBezTo>
                  <a:cubicBezTo>
                    <a:pt x="9741" y="31636"/>
                    <a:pt x="13997" y="33260"/>
                    <a:pt x="18253" y="33260"/>
                  </a:cubicBezTo>
                  <a:cubicBezTo>
                    <a:pt x="22509" y="33260"/>
                    <a:pt x="26765" y="31636"/>
                    <a:pt x="30011" y="28388"/>
                  </a:cubicBezTo>
                  <a:cubicBezTo>
                    <a:pt x="36506" y="21896"/>
                    <a:pt x="36506" y="11365"/>
                    <a:pt x="30011" y="4870"/>
                  </a:cubicBezTo>
                  <a:cubicBezTo>
                    <a:pt x="26765" y="1624"/>
                    <a:pt x="22510" y="1"/>
                    <a:pt x="1825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8694150" y="679250"/>
              <a:ext cx="421925" cy="412575"/>
            </a:xfrm>
            <a:custGeom>
              <a:avLst/>
              <a:gdLst/>
              <a:ahLst/>
              <a:cxnLst/>
              <a:rect l="l" t="t" r="r" b="b"/>
              <a:pathLst>
                <a:path w="16877" h="16503" extrusionOk="0">
                  <a:moveTo>
                    <a:pt x="5430" y="1"/>
                  </a:moveTo>
                  <a:lnTo>
                    <a:pt x="1" y="5430"/>
                  </a:lnTo>
                  <a:lnTo>
                    <a:pt x="9953" y="15379"/>
                  </a:lnTo>
                  <a:cubicBezTo>
                    <a:pt x="10702" y="16128"/>
                    <a:pt x="11684" y="16502"/>
                    <a:pt x="12666" y="16502"/>
                  </a:cubicBezTo>
                  <a:cubicBezTo>
                    <a:pt x="13648" y="16502"/>
                    <a:pt x="14629" y="16128"/>
                    <a:pt x="15379" y="15379"/>
                  </a:cubicBezTo>
                  <a:cubicBezTo>
                    <a:pt x="16877" y="13880"/>
                    <a:pt x="16877" y="11451"/>
                    <a:pt x="15379" y="9953"/>
                  </a:cubicBezTo>
                  <a:lnTo>
                    <a:pt x="543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5"/>
          <p:cNvSpPr/>
          <p:nvPr/>
        </p:nvSpPr>
        <p:spPr>
          <a:xfrm>
            <a:off x="5001688" y="1163725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5450888" y="1466138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7394025" y="31749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7602613" y="31749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3951743-8D8A-4006-9438-137B51BC278F}"/>
              </a:ext>
            </a:extLst>
          </p:cNvPr>
          <p:cNvSpPr txBox="1"/>
          <p:nvPr/>
        </p:nvSpPr>
        <p:spPr>
          <a:xfrm>
            <a:off x="555049" y="822859"/>
            <a:ext cx="4789400" cy="288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fr-FR" sz="2400" b="1" kern="100" dirty="0">
                <a:solidFill>
                  <a:srgbClr val="FA65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Problématique :</a:t>
            </a:r>
            <a:endParaRPr lang="fr-FR" sz="8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•Inefficacités dans le flux de travail : 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6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’exécution manuelle de deux scripts ,introduisant </a:t>
            </a:r>
            <a:r>
              <a:rPr lang="fr-FR" sz="16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 risques d'erreurs humaines .</a:t>
            </a:r>
            <a:endParaRPr lang="fr-FR" sz="16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•Limitations de performance :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6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ugmentation du temps requis pour traiter une suite                                  de tests volumineuse.</a:t>
            </a:r>
            <a:endParaRPr lang="fr-FR" sz="3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•Gestion des Erreurs :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Le script .bat ne gérait pas les erreurs lors de l'exécution des tests. </a:t>
            </a:r>
          </a:p>
        </p:txBody>
      </p:sp>
      <p:sp>
        <p:nvSpPr>
          <p:cNvPr id="62" name="Google Shape;257;p28">
            <a:extLst>
              <a:ext uri="{FF2B5EF4-FFF2-40B4-BE49-F238E27FC236}">
                <a16:creationId xmlns:a16="http://schemas.microsoft.com/office/drawing/2014/main" id="{B4C42D4F-C41B-4900-BC99-39B01AFEDCA3}"/>
              </a:ext>
            </a:extLst>
          </p:cNvPr>
          <p:cNvSpPr txBox="1">
            <a:spLocks/>
          </p:cNvSpPr>
          <p:nvPr/>
        </p:nvSpPr>
        <p:spPr>
          <a:xfrm>
            <a:off x="859665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10 </a:t>
            </a:r>
          </a:p>
        </p:txBody>
      </p:sp>
      <p:sp>
        <p:nvSpPr>
          <p:cNvPr id="44" name="Google Shape;269;p28">
            <a:extLst>
              <a:ext uri="{FF2B5EF4-FFF2-40B4-BE49-F238E27FC236}">
                <a16:creationId xmlns:a16="http://schemas.microsoft.com/office/drawing/2014/main" id="{FD372F9E-8E98-4D70-BE50-344FD3604D1A}"/>
              </a:ext>
            </a:extLst>
          </p:cNvPr>
          <p:cNvSpPr txBox="1">
            <a:spLocks/>
          </p:cNvSpPr>
          <p:nvPr/>
        </p:nvSpPr>
        <p:spPr>
          <a:xfrm>
            <a:off x="985974" y="3949751"/>
            <a:ext cx="7120048" cy="69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Comment</a:t>
            </a:r>
            <a:r>
              <a:rPr kumimoji="0" lang="fr-FR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sym typeface="Albert Sans"/>
              </a:rPr>
              <a:t> simplifier et automatiser le test unitaire ?</a:t>
            </a:r>
          </a:p>
          <a:p>
            <a:pPr marL="0" indent="0"/>
            <a:r>
              <a:rPr lang="fr-F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sz="1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AC670E-9926-4032-9A13-4090C8D2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77" y="2571740"/>
            <a:ext cx="807795" cy="5207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8FFA-9259-4360-92EF-D044DFDA4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6841" y="384091"/>
            <a:ext cx="8490585" cy="4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>
                <a:solidFill>
                  <a:srgbClr val="E11F05"/>
                </a:solidFill>
              </a:rPr>
              <a:t>4/ Création </a:t>
            </a:r>
            <a:r>
              <a:rPr lang="fr-FR" sz="2000" b="1">
                <a:solidFill>
                  <a:srgbClr val="E11F05"/>
                </a:solidFill>
              </a:rPr>
              <a:t>d'une Application </a:t>
            </a:r>
            <a:r>
              <a:rPr lang="fr-FR" sz="2000">
                <a:solidFill>
                  <a:srgbClr val="E11F05"/>
                </a:solidFill>
              </a:rPr>
              <a:t>(</a:t>
            </a:r>
            <a:r>
              <a:rPr lang="fr-FR" sz="2000" b="1">
                <a:solidFill>
                  <a:srgbClr val="E11F05"/>
                </a:solidFill>
              </a:rPr>
              <a:t>test unitaire)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A9D18D-6A77-4F2F-8B9C-6CCB0FCC3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" t="5955" r="247" b="161"/>
          <a:stretch/>
        </p:blipFill>
        <p:spPr>
          <a:xfrm>
            <a:off x="1906694" y="2445158"/>
            <a:ext cx="5591493" cy="21475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6EEDF88-BBD5-43B3-9426-991298C13C4E}"/>
              </a:ext>
            </a:extLst>
          </p:cNvPr>
          <p:cNvSpPr txBox="1"/>
          <p:nvPr/>
        </p:nvSpPr>
        <p:spPr>
          <a:xfrm>
            <a:off x="751108" y="876503"/>
            <a:ext cx="7018867" cy="186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kern="1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kern="1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r>
              <a:rPr lang="fr-FR" dirty="0"/>
              <a:t>La conception du nouveau script Python a pour objectif de fusionner                               les fonctionnalités des deux scripts .</a:t>
            </a:r>
            <a:r>
              <a:rPr lang="fr-FR" kern="1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Il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remplace le script .bat (</a:t>
            </a:r>
            <a:r>
              <a:rPr lang="fr-FR" sz="16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script_generation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) et le script.py(</a:t>
            </a:r>
            <a:r>
              <a:rPr lang="fr-FR" sz="16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script_synthese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pour avoir l’automatisation de l’exécution des tests et l’analyse des rapports en un seul processus </a:t>
            </a:r>
            <a:r>
              <a:rPr lang="fr-FR" sz="16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et finalement , </a:t>
            </a:r>
            <a:r>
              <a:rPr lang="fr-FR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convertir le code final en une application exécutable .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Google Shape;257;p28">
            <a:extLst>
              <a:ext uri="{FF2B5EF4-FFF2-40B4-BE49-F238E27FC236}">
                <a16:creationId xmlns:a16="http://schemas.microsoft.com/office/drawing/2014/main" id="{1D588E59-B89B-4818-8D66-B20AEA47DD89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11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7A6D1A-6160-495E-B9DE-9A456ADE710D}"/>
              </a:ext>
            </a:extLst>
          </p:cNvPr>
          <p:cNvSpPr txBox="1"/>
          <p:nvPr/>
        </p:nvSpPr>
        <p:spPr>
          <a:xfrm>
            <a:off x="-1112825" y="2737012"/>
            <a:ext cx="11939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 fichier de </a:t>
            </a:r>
            <a:r>
              <a:rPr lang="fr-FR" dirty="0" err="1"/>
              <a:t>configuratio</a:t>
            </a:r>
            <a:r>
              <a:rPr lang="fr-FR" dirty="0"/>
              <a:t> de</a:t>
            </a:r>
          </a:p>
          <a:p>
            <a:r>
              <a:rPr lang="fr-FR" dirty="0"/>
              <a:t>LDRA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9DB17-D027-4F8A-BDA5-2C9D068BB507}"/>
              </a:ext>
            </a:extLst>
          </p:cNvPr>
          <p:cNvSpPr/>
          <p:nvPr/>
        </p:nvSpPr>
        <p:spPr>
          <a:xfrm>
            <a:off x="2188633" y="4266997"/>
            <a:ext cx="889000" cy="186265"/>
          </a:xfrm>
          <a:prstGeom prst="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rgbClr val="000000"/>
                </a:solidFill>
              </a:rPr>
              <a:t>Codes sources</a:t>
            </a:r>
          </a:p>
        </p:txBody>
      </p:sp>
    </p:spTree>
    <p:extLst>
      <p:ext uri="{BB962C8B-B14F-4D97-AF65-F5344CB8AC3E}">
        <p14:creationId xmlns:p14="http://schemas.microsoft.com/office/powerpoint/2010/main" val="47052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3C598-4A2F-4F01-8B4C-21B08AAB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57" y="430339"/>
            <a:ext cx="4312485" cy="469485"/>
          </a:xfrm>
        </p:spPr>
        <p:txBody>
          <a:bodyPr/>
          <a:lstStyle/>
          <a:p>
            <a:r>
              <a:rPr lang="fr-FR" sz="200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fr-FR" sz="2000" b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xplication des importations utilisée </a:t>
            </a:r>
            <a:r>
              <a:rPr lang="fr-FR" sz="1800" b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fr-FR">
              <a:solidFill>
                <a:srgbClr val="E11F05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3A6831-2712-4605-BB45-872519F18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812" y="912033"/>
            <a:ext cx="6509714" cy="3900806"/>
          </a:xfrm>
        </p:spPr>
        <p:txBody>
          <a:bodyPr/>
          <a:lstStyle/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os : </a:t>
            </a:r>
            <a:r>
              <a:rPr lang="fr-FR" sz="1400" dirty="0">
                <a:solidFill>
                  <a:srgbClr val="000000"/>
                </a:solidFill>
              </a:rPr>
              <a:t>pour utiliser les fonctionnalités dépendantes du système d'exploitation, telles que la gestion des fichiers .</a:t>
            </a: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b="1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b="1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b="1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b="1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subprocess : </a:t>
            </a:r>
            <a:r>
              <a:rPr lang="fr-FR" sz="1400" dirty="0">
                <a:solidFill>
                  <a:srgbClr val="000000"/>
                </a:solidFill>
              </a:rPr>
              <a:t>cela pourrait être utilisé pour exécuter LDRA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tkinter  : </a:t>
            </a:r>
            <a:r>
              <a:rPr lang="fr-FR" sz="1400" dirty="0">
                <a:solidFill>
                  <a:srgbClr val="000000"/>
                </a:solidFill>
              </a:rPr>
              <a:t>Ce module est utilisé pour créer des interfaces graphiques pour la création de fenêtres, boutons, et dialogues.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</a:t>
            </a:r>
            <a:endParaRPr lang="fr-FR" sz="4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b="1" dirty="0">
                <a:solidFill>
                  <a:srgbClr val="000000"/>
                </a:solidFill>
              </a:rPr>
              <a:t>*/ shutil : </a:t>
            </a:r>
            <a:r>
              <a:rPr lang="fr-FR" sz="1400" dirty="0">
                <a:solidFill>
                  <a:srgbClr val="000000"/>
                </a:solidFill>
              </a:rPr>
              <a:t>Ce module pour la gestion des fichiers . </a:t>
            </a:r>
            <a:r>
              <a:rPr lang="fr-FR" sz="1400" dirty="0" err="1">
                <a:solidFill>
                  <a:srgbClr val="000000"/>
                </a:solidFill>
              </a:rPr>
              <a:t>Exp</a:t>
            </a:r>
            <a:r>
              <a:rPr lang="fr-FR" sz="1400" dirty="0">
                <a:solidFill>
                  <a:srgbClr val="000000"/>
                </a:solidFill>
              </a:rPr>
              <a:t> : Copier, déplacement et suppression des fichiers 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506BE4-FA89-4DA2-BE89-68608404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90" t="2938" r="32344" b="33500"/>
          <a:stretch/>
        </p:blipFill>
        <p:spPr>
          <a:xfrm>
            <a:off x="5861577" y="994462"/>
            <a:ext cx="702964" cy="535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C3E98E-BF7A-4B20-9D16-916EAB454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" t="25405" r="55202" b="13562"/>
          <a:stretch/>
        </p:blipFill>
        <p:spPr>
          <a:xfrm>
            <a:off x="5870769" y="1821120"/>
            <a:ext cx="702964" cy="5350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45CC9B-0BF1-41BC-8043-CA8E15E3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82" y="2474240"/>
            <a:ext cx="876021" cy="775161"/>
          </a:xfrm>
          <a:prstGeom prst="rect">
            <a:avLst/>
          </a:prstGeom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49758DE0-37E2-4A53-8CF6-4850E93A6E8A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12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2083BE-4546-444C-B234-B01153DC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31" y="3748937"/>
            <a:ext cx="717410" cy="6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1B8CD6-2812-4183-A8A2-4886C3A50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0731" y="504006"/>
            <a:ext cx="6149068" cy="1471778"/>
          </a:xfrm>
        </p:spPr>
        <p:txBody>
          <a:bodyPr/>
          <a:lstStyle/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 datetime : </a:t>
            </a:r>
            <a:r>
              <a:rPr lang="fr-FR" sz="1400" dirty="0">
                <a:solidFill>
                  <a:srgbClr val="000000"/>
                </a:solidFill>
              </a:rPr>
              <a:t>Ce module fournit des classes pour manipuler les dates et les heures.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 pandas  : </a:t>
            </a:r>
            <a:r>
              <a:rPr lang="fr-FR" sz="1400" dirty="0">
                <a:solidFill>
                  <a:srgbClr val="000000"/>
                </a:solidFill>
              </a:rPr>
              <a:t>Ce module est utilisé pour la manipulation des données avec des fichiers CSV et  Excel.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821F60-489C-4DCD-B933-BC77ACCFD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3" t="7305" r="31017" b="6260"/>
          <a:stretch/>
        </p:blipFill>
        <p:spPr>
          <a:xfrm>
            <a:off x="1196458" y="504006"/>
            <a:ext cx="673164" cy="6862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7FEED20-F35C-4188-93B9-C8683E2A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9" y="1478205"/>
            <a:ext cx="1179210" cy="685025"/>
          </a:xfrm>
          <a:prstGeom prst="rect">
            <a:avLst/>
          </a:prstGeom>
        </p:spPr>
      </p:pic>
      <p:sp>
        <p:nvSpPr>
          <p:cNvPr id="10" name="Google Shape;257;p28">
            <a:extLst>
              <a:ext uri="{FF2B5EF4-FFF2-40B4-BE49-F238E27FC236}">
                <a16:creationId xmlns:a16="http://schemas.microsoft.com/office/drawing/2014/main" id="{8A1D2344-253F-47DC-AF9F-ABBB5B2639E3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13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9A0E3FE-E5CA-40C4-816C-8F609C6BFBCA}"/>
              </a:ext>
            </a:extLst>
          </p:cNvPr>
          <p:cNvSpPr txBox="1">
            <a:spLocks/>
          </p:cNvSpPr>
          <p:nvPr/>
        </p:nvSpPr>
        <p:spPr>
          <a:xfrm>
            <a:off x="1852842" y="2633238"/>
            <a:ext cx="6822690" cy="333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*/  openpyxl : </a:t>
            </a:r>
            <a:r>
              <a:rPr lang="fr-FR" sz="1400" dirty="0">
                <a:solidFill>
                  <a:srgbClr val="000000"/>
                </a:solidFill>
              </a:rPr>
              <a:t>Manipuler les fichier Excel .</a:t>
            </a: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r>
              <a:rPr lang="fr-FR" sz="1400" b="1" dirty="0">
                <a:solidFill>
                  <a:srgbClr val="000000"/>
                </a:solidFill>
              </a:rPr>
              <a:t>*/ BeautifulSoup : </a:t>
            </a:r>
            <a:r>
              <a:rPr lang="fr-FR" sz="1400" dirty="0">
                <a:solidFill>
                  <a:srgbClr val="000000"/>
                </a:solidFill>
              </a:rPr>
              <a:t>Ce module conçu pour  travailler avec des documents HTML .  </a:t>
            </a: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sz="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4AA6EC5-7A94-45AD-ADB7-1F0156F6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46" y="2532079"/>
            <a:ext cx="1046993" cy="6173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5F481F-FF78-4E1A-8602-EC866C89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3" y="3505342"/>
            <a:ext cx="1258895" cy="61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CA822-FCD2-445D-AB2B-8AD3198CB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534" y="2365070"/>
            <a:ext cx="7855514" cy="912239"/>
          </a:xfrm>
        </p:spPr>
        <p:txBody>
          <a:bodyPr/>
          <a:lstStyle/>
          <a:p>
            <a:pPr marL="152400" indent="0">
              <a:buNone/>
            </a:pPr>
            <a:r>
              <a:rPr lang="fr-FR" sz="1800" dirty="0">
                <a:solidFill>
                  <a:srgbClr val="E11F05"/>
                </a:solidFill>
              </a:rPr>
              <a:t>*/</a:t>
            </a:r>
            <a:r>
              <a:rPr lang="fr-FR" sz="1800" b="1" dirty="0">
                <a:solidFill>
                  <a:srgbClr val="E11F05"/>
                </a:solidFill>
              </a:rPr>
              <a:t> </a:t>
            </a:r>
            <a:r>
              <a:rPr lang="fr-FR" sz="1700" b="1" dirty="0">
                <a:solidFill>
                  <a:srgbClr val="E11F05"/>
                </a:solidFill>
              </a:rPr>
              <a:t>Fonction </a:t>
            </a:r>
            <a:r>
              <a:rPr lang="en-US" sz="1700" b="1" dirty="0" err="1">
                <a:solidFill>
                  <a:srgbClr val="E11F05"/>
                </a:solidFill>
                <a:effectLst/>
                <a:latin typeface="Consolas" panose="020B0609020204030204" pitchFamily="49" charset="0"/>
              </a:rPr>
              <a:t>find_files</a:t>
            </a:r>
            <a:r>
              <a:rPr lang="en-US" sz="1700" b="1" dirty="0">
                <a:solidFill>
                  <a:srgbClr val="E11F05"/>
                </a:solidFill>
                <a:effectLst/>
                <a:latin typeface="Consolas" panose="020B0609020204030204" pitchFamily="49" charset="0"/>
              </a:rPr>
              <a:t>(directory, filenames):</a:t>
            </a:r>
          </a:p>
          <a:p>
            <a:pPr marL="152400" indent="0">
              <a:buNone/>
            </a:pPr>
            <a:endParaRPr lang="en-US" sz="500" b="1" dirty="0">
              <a:solidFill>
                <a:srgbClr val="E11F05"/>
              </a:solidFill>
              <a:effectLst/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fr-FR" sz="100" b="1" dirty="0">
              <a:solidFill>
                <a:srgbClr val="C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   Adapter un répertoire et chercher tous fichiers .c . Pour chaque fichier trouvé, elle enregistre </a:t>
            </a:r>
            <a:r>
              <a:rPr lang="fr-FR" sz="1400" b="1" dirty="0">
                <a:solidFill>
                  <a:srgbClr val="000000"/>
                </a:solidFill>
              </a:rPr>
              <a:t>son nom </a:t>
            </a:r>
            <a:r>
              <a:rPr lang="fr-FR" sz="1400" dirty="0">
                <a:solidFill>
                  <a:srgbClr val="000000"/>
                </a:solidFill>
              </a:rPr>
              <a:t>dans une liste et leur chemin </a:t>
            </a:r>
            <a:r>
              <a:rPr lang="fr-FR" sz="1400" b="1" dirty="0">
                <a:solidFill>
                  <a:srgbClr val="000000"/>
                </a:solidFill>
              </a:rPr>
              <a:t>(</a:t>
            </a:r>
            <a:r>
              <a:rPr lang="fr-FR" sz="1400" b="1" dirty="0" err="1">
                <a:solidFill>
                  <a:srgbClr val="000000"/>
                </a:solidFill>
              </a:rPr>
              <a:t>path</a:t>
            </a:r>
            <a:r>
              <a:rPr lang="fr-FR" sz="1400" b="1" dirty="0">
                <a:solidFill>
                  <a:srgbClr val="000000"/>
                </a:solidFill>
              </a:rPr>
              <a:t>) </a:t>
            </a:r>
            <a:r>
              <a:rPr lang="fr-FR" sz="1400" dirty="0">
                <a:solidFill>
                  <a:srgbClr val="000000"/>
                </a:solidFill>
              </a:rPr>
              <a:t>dans une autre liste .</a:t>
            </a: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628C46-C887-4D3D-882F-92277A7C9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4" y="3472966"/>
            <a:ext cx="8230138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E11F0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rgbClr val="E11F0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*/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E11F0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Fonction 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rgbClr val="E11F0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Sélectionner_le_dossier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E11F0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 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fr-FR" altLang="fr-FR" sz="1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La fonction fait La gestion du répertoire de 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code source</a:t>
            </a:r>
            <a:r>
              <a:rPr kumimoji="0" lang="fr-FR" altLang="fr-FR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elle inclut la fonction </a:t>
            </a:r>
            <a:r>
              <a:rPr kumimoji="0" lang="fr-FR" altLang="fr-FR" sz="15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find_files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et faire la vérification avec les noms de la liste de fichier de </a:t>
            </a:r>
            <a:r>
              <a:rPr kumimoji="0" lang="fr-FR" altLang="fr-FR" sz="15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ptu</a:t>
            </a:r>
            <a:r>
              <a:rPr lang="fr-FR" altLang="fr-FR" sz="1500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_tcf</a:t>
            </a:r>
            <a:r>
              <a:rPr lang="fr-FR" altLang="fr-FR" sz="1500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altLang="fr-FR" sz="15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 la fonction </a:t>
            </a:r>
            <a:r>
              <a:rPr lang="fr-FR" sz="15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select_directory</a:t>
            </a:r>
            <a:r>
              <a:rPr lang="fr-FR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 .</a:t>
            </a:r>
            <a:endParaRPr kumimoji="0" lang="fr-FR" altLang="fr-FR" sz="15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A9979D-8A88-4912-A552-E6BA2E100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55560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36C17D09-C2CF-41D0-9AC8-B75A35A09D16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14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F4F41AF-C456-4120-8CA9-E745F215A14A}"/>
              </a:ext>
            </a:extLst>
          </p:cNvPr>
          <p:cNvSpPr txBox="1">
            <a:spLocks/>
          </p:cNvSpPr>
          <p:nvPr/>
        </p:nvSpPr>
        <p:spPr>
          <a:xfrm>
            <a:off x="400050" y="1911970"/>
            <a:ext cx="7703820" cy="56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Font typeface="Albert Sans"/>
              <a:buNone/>
            </a:pPr>
            <a:r>
              <a:rPr lang="fr-FR" sz="1400">
                <a:solidFill>
                  <a:srgbClr val="000000"/>
                </a:solidFill>
              </a:rPr>
              <a:t>      Adopter le dossier PTU_TCF , chercher et lister les nom des fichiers .c . </a:t>
            </a:r>
            <a:endParaRPr lang="fr-FR" sz="8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A174AB-78F0-4761-93E4-E9DE50E26632}"/>
              </a:ext>
            </a:extLst>
          </p:cNvPr>
          <p:cNvSpPr txBox="1"/>
          <p:nvPr/>
        </p:nvSpPr>
        <p:spPr>
          <a:xfrm>
            <a:off x="631985" y="1516144"/>
            <a:ext cx="490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*/ Fonction select_directory():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0EC3FB1-3FBD-4CC6-B4FE-FA288D66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3" y="985009"/>
            <a:ext cx="3204687" cy="387801"/>
          </a:xfrm>
        </p:spPr>
        <p:txBody>
          <a:bodyPr/>
          <a:lstStyle/>
          <a:p>
            <a:pPr algn="ctr"/>
            <a:r>
              <a:rPr kumimoji="0" lang="fr-FR" altLang="fr-FR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Explication des fonction </a:t>
            </a:r>
            <a:r>
              <a:rPr lang="fr-FR" sz="20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fr-FR" sz="200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B50ADCD-6700-4446-8B22-EC5B1FCF43AB}"/>
              </a:ext>
            </a:extLst>
          </p:cNvPr>
          <p:cNvSpPr txBox="1"/>
          <p:nvPr/>
        </p:nvSpPr>
        <p:spPr>
          <a:xfrm>
            <a:off x="2277939" y="519600"/>
            <a:ext cx="5158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Transformer le code .bat en code Python </a:t>
            </a:r>
            <a:endParaRPr lang="fr-FR" sz="2000">
              <a:solidFill>
                <a:srgbClr val="C000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2CAFA1-9AC1-4E7E-8764-A89CD85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6" y="1075111"/>
            <a:ext cx="1724321" cy="75770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B66873C-2070-4D35-9738-CE22F513D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7" t="2" r="6067" b="-4497"/>
          <a:stretch/>
        </p:blipFill>
        <p:spPr>
          <a:xfrm>
            <a:off x="4572000" y="1016166"/>
            <a:ext cx="742950" cy="895804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8971C01-8047-4BE7-A380-939E4F3A5369}"/>
              </a:ext>
            </a:extLst>
          </p:cNvPr>
          <p:cNvSpPr/>
          <p:nvPr/>
        </p:nvSpPr>
        <p:spPr>
          <a:xfrm>
            <a:off x="5460684" y="1350650"/>
            <a:ext cx="500062" cy="165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07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BD0A6-243D-49B9-A320-01A6C4C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18" y="2380821"/>
            <a:ext cx="4245921" cy="476786"/>
          </a:xfrm>
        </p:spPr>
        <p:txBody>
          <a:bodyPr/>
          <a:lstStyle/>
          <a:p>
            <a:r>
              <a:rPr lang="fr-FR" sz="1800" b="1" kern="10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 fonction :  lire_et_afficher_csv () :</a:t>
            </a:r>
            <a:r>
              <a:rPr lang="fr-FR" sz="1800" kern="10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br>
              <a:rPr lang="fr-F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710C4C-B60E-4ABE-9CD4-86A76CC3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06" y="2738456"/>
            <a:ext cx="6473534" cy="635714"/>
          </a:xfrm>
        </p:spPr>
        <p:txBody>
          <a:bodyPr/>
          <a:lstStyle/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 La fonction est conçue pour lire un fichier CSV et  extraire les  fichiers .c et leur </a:t>
            </a:r>
            <a:r>
              <a:rPr lang="fr-FR" sz="1400" dirty="0" err="1">
                <a:solidFill>
                  <a:srgbClr val="000000"/>
                </a:solidFill>
              </a:rPr>
              <a:t>path</a:t>
            </a:r>
            <a:r>
              <a:rPr lang="fr-FR" sz="1400" dirty="0">
                <a:solidFill>
                  <a:srgbClr val="000000"/>
                </a:solidFill>
              </a:rPr>
              <a:t> dans 2 liste .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endParaRPr lang="fr-FR" dirty="0"/>
          </a:p>
        </p:txBody>
      </p:sp>
      <p:sp>
        <p:nvSpPr>
          <p:cNvPr id="6" name="Google Shape;257;p28">
            <a:extLst>
              <a:ext uri="{FF2B5EF4-FFF2-40B4-BE49-F238E27FC236}">
                <a16:creationId xmlns:a16="http://schemas.microsoft.com/office/drawing/2014/main" id="{DC4A04A8-EC63-414F-B5D9-3359BE911636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15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513D83-8702-4A49-A29E-82E7DAA9CDC7}"/>
              </a:ext>
            </a:extLst>
          </p:cNvPr>
          <p:cNvSpPr txBox="1"/>
          <p:nvPr/>
        </p:nvSpPr>
        <p:spPr>
          <a:xfrm>
            <a:off x="541125" y="607225"/>
            <a:ext cx="8061750" cy="768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  La fonction affiche un message d'avertissement si certains fichiers </a:t>
            </a:r>
            <a:r>
              <a:rPr lang="fr-FR" kern="1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.c </a:t>
            </a:r>
            <a:r>
              <a:rPr lang="fr-FR" sz="1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spécifiés ne sont pas trouvés  ,,                ou un message de succès si tous les fichiers ont été trouvés , et les informations sera sauvegarder dans un fichier csv 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BACCD8-6B30-458F-A59B-729B0A22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18" y="1386450"/>
            <a:ext cx="3146430" cy="10534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D099EC-11E1-446F-99AD-F7AEAA0D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396248"/>
            <a:ext cx="2814065" cy="10534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8D7087-3F04-4A9D-A36D-5756CE4A5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82" y="2873452"/>
            <a:ext cx="713403" cy="7134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A82010-39FD-4561-AF25-AA65DDBBFAAE}"/>
              </a:ext>
            </a:extLst>
          </p:cNvPr>
          <p:cNvSpPr txBox="1"/>
          <p:nvPr/>
        </p:nvSpPr>
        <p:spPr>
          <a:xfrm>
            <a:off x="835818" y="3374170"/>
            <a:ext cx="508635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E11F05"/>
                </a:solidFill>
              </a:rPr>
              <a:t>*/ Définir les variables globales :</a:t>
            </a:r>
          </a:p>
          <a:p>
            <a:endParaRPr lang="fr-FR" sz="800" dirty="0"/>
          </a:p>
          <a:p>
            <a:r>
              <a:rPr lang="fr-FR" dirty="0"/>
              <a:t>C:\LDRA-ToolSuite10.0.3 : Chemin d'installation de LDRA.</a:t>
            </a:r>
          </a:p>
          <a:p>
            <a:r>
              <a:rPr lang="fr-FR" dirty="0"/>
              <a:t>C:\LDRA-WorkArea10.0.3 : Chemin de zone de travail LDRA</a:t>
            </a:r>
          </a:p>
          <a:p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6593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3D3E72-AE18-48E9-885C-8A25ED60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46" y="558132"/>
            <a:ext cx="5670890" cy="509485"/>
          </a:xfrm>
        </p:spPr>
        <p:txBody>
          <a:bodyPr/>
          <a:lstStyle/>
          <a:p>
            <a:r>
              <a:rPr lang="fr-FR" sz="200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000" b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 fonction :  execute_tbrun(file_name,file_path):</a:t>
            </a:r>
            <a:endParaRPr lang="fr-FR" sz="2000">
              <a:solidFill>
                <a:srgbClr val="E11F05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BC50B8-C839-4E5D-897D-1DA9EAFEE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286" y="1162078"/>
            <a:ext cx="5117887" cy="975186"/>
          </a:xfrm>
        </p:spPr>
        <p:txBody>
          <a:bodyPr/>
          <a:lstStyle/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* Suppression les répertoires des rapports existants :</a:t>
            </a: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* Création de nouveaux répertoires  :</a:t>
            </a: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* Exécution de l'outil LDRA :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4" name="Google Shape;257;p28">
            <a:extLst>
              <a:ext uri="{FF2B5EF4-FFF2-40B4-BE49-F238E27FC236}">
                <a16:creationId xmlns:a16="http://schemas.microsoft.com/office/drawing/2014/main" id="{75620DFF-2BFA-43F2-B4A2-C269EC94F9EF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16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512E608-A6CE-4D93-9E6B-E9305D527873}"/>
              </a:ext>
            </a:extLst>
          </p:cNvPr>
          <p:cNvSpPr txBox="1">
            <a:spLocks/>
          </p:cNvSpPr>
          <p:nvPr/>
        </p:nvSpPr>
        <p:spPr>
          <a:xfrm>
            <a:off x="768958" y="2047949"/>
            <a:ext cx="6585111" cy="52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800">
                <a:solidFill>
                  <a:srgbClr val="E11F05"/>
                </a:solidFill>
              </a:rPr>
              <a:t> La  fonction :  execute_tcf_files(file_name):</a:t>
            </a:r>
            <a:br>
              <a:rPr lang="fr-FR" sz="800"/>
            </a:br>
            <a:endParaRPr lang="fr-FR" sz="120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ACE8F6A-FEB3-4AD5-9C2A-8A062029D827}"/>
              </a:ext>
            </a:extLst>
          </p:cNvPr>
          <p:cNvSpPr txBox="1">
            <a:spLocks/>
          </p:cNvSpPr>
          <p:nvPr/>
        </p:nvSpPr>
        <p:spPr>
          <a:xfrm>
            <a:off x="797545" y="2571750"/>
            <a:ext cx="8346455" cy="52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Font typeface="Albert Sans"/>
              <a:buNone/>
            </a:pPr>
            <a:r>
              <a:rPr lang="fr-FR" sz="1600" dirty="0">
                <a:solidFill>
                  <a:srgbClr val="000000"/>
                </a:solidFill>
              </a:rPr>
              <a:t>*chercher et exécuter tous les fichiers .</a:t>
            </a:r>
            <a:r>
              <a:rPr lang="fr-FR" sz="1600" dirty="0" err="1">
                <a:solidFill>
                  <a:srgbClr val="000000"/>
                </a:solidFill>
              </a:rPr>
              <a:t>tcf</a:t>
            </a:r>
            <a:r>
              <a:rPr lang="fr-FR" sz="1600" dirty="0">
                <a:solidFill>
                  <a:srgbClr val="000000"/>
                </a:solidFill>
              </a:rPr>
              <a:t>  avec LDRA </a:t>
            </a:r>
            <a:r>
              <a:rPr lang="fr-FR" sz="1400" dirty="0">
                <a:solidFill>
                  <a:srgbClr val="000000"/>
                </a:solidFill>
              </a:rPr>
              <a:t>.</a:t>
            </a:r>
          </a:p>
          <a:p>
            <a:pPr marL="152400" indent="0">
              <a:buFont typeface="Albert Sans"/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E5EB212-E8EF-4B69-A933-50384A85EB37}"/>
              </a:ext>
            </a:extLst>
          </p:cNvPr>
          <p:cNvSpPr txBox="1">
            <a:spLocks/>
          </p:cNvSpPr>
          <p:nvPr/>
        </p:nvSpPr>
        <p:spPr>
          <a:xfrm>
            <a:off x="817646" y="2995318"/>
            <a:ext cx="5685764" cy="48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1800">
                <a:solidFill>
                  <a:srgbClr val="E11F05"/>
                </a:solidFill>
              </a:rPr>
              <a:t>La fonction :  copy_reports(file_name):</a:t>
            </a:r>
            <a:br>
              <a:rPr lang="fr-FR" sz="800"/>
            </a:br>
            <a:endParaRPr lang="fr-FR" sz="160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D859A694-8377-4B12-9843-B34F0C9059DE}"/>
              </a:ext>
            </a:extLst>
          </p:cNvPr>
          <p:cNvSpPr txBox="1">
            <a:spLocks/>
          </p:cNvSpPr>
          <p:nvPr/>
        </p:nvSpPr>
        <p:spPr>
          <a:xfrm>
            <a:off x="708286" y="3508539"/>
            <a:ext cx="7727428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Font typeface="Albert Sans"/>
              <a:buNone/>
            </a:pPr>
            <a:r>
              <a:rPr lang="fr-FR" sz="1400" dirty="0">
                <a:solidFill>
                  <a:srgbClr val="000000"/>
                </a:solidFill>
              </a:rPr>
              <a:t>  *copier les rapports de régression et de couverture dans les répertoires      correspondants.</a:t>
            </a:r>
          </a:p>
          <a:p>
            <a:pPr marL="152400" indent="0">
              <a:buFont typeface="Albert Sans"/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Font typeface="Albert Sans"/>
              <a:buNone/>
            </a:pPr>
            <a:endParaRPr lang="fr-FR" dirty="0"/>
          </a:p>
        </p:txBody>
      </p:sp>
      <p:pic>
        <p:nvPicPr>
          <p:cNvPr id="1026" name="Picture 2" descr="LDRA TestBed Reviews 2024: Details, Pricing, &amp; Features | G2">
            <a:extLst>
              <a:ext uri="{FF2B5EF4-FFF2-40B4-BE49-F238E27FC236}">
                <a16:creationId xmlns:a16="http://schemas.microsoft.com/office/drawing/2014/main" id="{42EE34BB-F760-48EF-9B6B-F34D8935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3" t="18919" r="22662" b="24153"/>
          <a:stretch/>
        </p:blipFill>
        <p:spPr bwMode="auto">
          <a:xfrm>
            <a:off x="6213219" y="1485844"/>
            <a:ext cx="1519733" cy="7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3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20167B2-D40C-423C-85E9-8C81DB29121E}"/>
              </a:ext>
            </a:extLst>
          </p:cNvPr>
          <p:cNvSpPr txBox="1">
            <a:spLocks/>
          </p:cNvSpPr>
          <p:nvPr/>
        </p:nvSpPr>
        <p:spPr>
          <a:xfrm>
            <a:off x="818460" y="566761"/>
            <a:ext cx="7298804" cy="83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Font typeface="Albert Sans"/>
              <a:buNone/>
            </a:pPr>
            <a:r>
              <a:rPr lang="fr-FR" sz="1600">
                <a:solidFill>
                  <a:srgbClr val="000000"/>
                </a:solidFill>
              </a:rPr>
              <a:t>     Pour simplifier l'utilisation du script et améliorer l'interaction avec l'utilisateur, nous avons intégré une fonctionnalité permettant la sélection des répertoires LDRA-</a:t>
            </a:r>
            <a:r>
              <a:rPr lang="fr-FR" sz="1600" err="1">
                <a:solidFill>
                  <a:srgbClr val="000000"/>
                </a:solidFill>
              </a:rPr>
              <a:t>WorkArea</a:t>
            </a:r>
            <a:r>
              <a:rPr lang="fr-FR" sz="1600">
                <a:solidFill>
                  <a:srgbClr val="000000"/>
                </a:solidFill>
              </a:rPr>
              <a:t> et LDRA-</a:t>
            </a:r>
            <a:r>
              <a:rPr lang="fr-FR" sz="1600" err="1">
                <a:solidFill>
                  <a:srgbClr val="000000"/>
                </a:solidFill>
              </a:rPr>
              <a:t>ToolSuite</a:t>
            </a:r>
            <a:r>
              <a:rPr lang="fr-FR" sz="1600">
                <a:solidFill>
                  <a:srgbClr val="000000"/>
                </a:solidFill>
              </a:rPr>
              <a:t> avec une interface graphique. </a:t>
            </a:r>
          </a:p>
          <a:p>
            <a:pPr marL="152400" indent="0">
              <a:buFont typeface="Albert Sans"/>
              <a:buNone/>
            </a:pPr>
            <a:r>
              <a:rPr lang="fr-FR" sz="1400">
                <a:solidFill>
                  <a:srgbClr val="000000"/>
                </a:solidFill>
              </a:rPr>
              <a:t>   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1A44D9E-7D78-43C1-9D85-0788EC926284}"/>
              </a:ext>
            </a:extLst>
          </p:cNvPr>
          <p:cNvSpPr txBox="1"/>
          <p:nvPr/>
        </p:nvSpPr>
        <p:spPr>
          <a:xfrm>
            <a:off x="769929" y="1749415"/>
            <a:ext cx="545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*/ la fonction select_directory(</a:t>
            </a:r>
            <a:r>
              <a:rPr lang="fr-FR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title</a:t>
            </a:r>
            <a:r>
              <a:rPr lang="fr-FR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</a:p>
        </p:txBody>
      </p:sp>
      <p:sp>
        <p:nvSpPr>
          <p:cNvPr id="17" name="Google Shape;257;p28">
            <a:extLst>
              <a:ext uri="{FF2B5EF4-FFF2-40B4-BE49-F238E27FC236}">
                <a16:creationId xmlns:a16="http://schemas.microsoft.com/office/drawing/2014/main" id="{BF59821A-CF57-4887-8A6F-5A9761A75F10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17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72B33C9-8D02-4535-AE98-2BBF8931D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" t="2254" b="940"/>
          <a:stretch/>
        </p:blipFill>
        <p:spPr>
          <a:xfrm>
            <a:off x="1819694" y="2273607"/>
            <a:ext cx="5504612" cy="23031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200C0F-0469-41CF-8982-22C7B43D78BC}"/>
              </a:ext>
            </a:extLst>
          </p:cNvPr>
          <p:cNvSpPr txBox="1"/>
          <p:nvPr/>
        </p:nvSpPr>
        <p:spPr>
          <a:xfrm>
            <a:off x="2222348" y="566761"/>
            <a:ext cx="489585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sz="1800" kern="10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4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D4EBCA3-D4E1-4AC7-B08F-A6C234666736}"/>
              </a:ext>
            </a:extLst>
          </p:cNvPr>
          <p:cNvSpPr txBox="1"/>
          <p:nvPr/>
        </p:nvSpPr>
        <p:spPr>
          <a:xfrm>
            <a:off x="1750220" y="432877"/>
            <a:ext cx="634007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 ajoute à la fonction </a:t>
            </a:r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select_directory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() 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 </a:t>
            </a:r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sélectionner le 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dossier</a:t>
            </a:r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fr-FR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ptu_tcf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79DC36-1157-43FF-B578-AE6390F4644F}"/>
              </a:ext>
            </a:extLst>
          </p:cNvPr>
          <p:cNvSpPr txBox="1"/>
          <p:nvPr/>
        </p:nvSpPr>
        <p:spPr>
          <a:xfrm>
            <a:off x="246459" y="2514601"/>
            <a:ext cx="8651081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Aussi en ajoute à la fonction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Sélectionner_le_dossier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 </a:t>
            </a:r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sélectionner le 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dossier de </a:t>
            </a:r>
            <a:r>
              <a:rPr lang="fr-FR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code source 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38EF36-2332-47B8-AAAB-2060D9CF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19" y="2826097"/>
            <a:ext cx="4391810" cy="19080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641FCB0-39AB-43F6-B35C-D2AA4F75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19" y="743301"/>
            <a:ext cx="4327516" cy="1772373"/>
          </a:xfrm>
          <a:prstGeom prst="rect">
            <a:avLst/>
          </a:prstGeom>
        </p:spPr>
      </p:pic>
      <p:sp>
        <p:nvSpPr>
          <p:cNvPr id="6" name="Google Shape;257;p28">
            <a:extLst>
              <a:ext uri="{FF2B5EF4-FFF2-40B4-BE49-F238E27FC236}">
                <a16:creationId xmlns:a16="http://schemas.microsoft.com/office/drawing/2014/main" id="{0B9AAF04-6A7E-48F6-A19C-F70297607C7F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18 </a:t>
            </a:r>
          </a:p>
        </p:txBody>
      </p:sp>
    </p:spTree>
    <p:extLst>
      <p:ext uri="{BB962C8B-B14F-4D97-AF65-F5344CB8AC3E}">
        <p14:creationId xmlns:p14="http://schemas.microsoft.com/office/powerpoint/2010/main" val="146913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12497-87AF-4A13-9EC4-2E7F4FAA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386" y="2356511"/>
            <a:ext cx="6405228" cy="465851"/>
          </a:xfrm>
        </p:spPr>
        <p:txBody>
          <a:bodyPr/>
          <a:lstStyle/>
          <a:p>
            <a:pPr algn="ctr"/>
            <a:r>
              <a:rPr lang="fr-FR" sz="2000" dirty="0">
                <a:solidFill>
                  <a:srgbClr val="C00000"/>
                </a:solidFill>
              </a:rPr>
              <a:t>*/ Affichage de l'heure au début et à la fin du script.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E89AD7-378C-4281-96E3-1EE94CCED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1" y="2792348"/>
            <a:ext cx="7784323" cy="1873940"/>
          </a:xfrm>
        </p:spPr>
        <p:txBody>
          <a:bodyPr/>
          <a:lstStyle/>
          <a:p>
            <a:pPr marL="152400" indent="0">
              <a:buNone/>
            </a:pPr>
            <a:r>
              <a:rPr lang="fr-FR" sz="1600" b="1" dirty="0">
                <a:solidFill>
                  <a:srgbClr val="002060"/>
                </a:solidFill>
              </a:rPr>
              <a:t>*/ Exemple d’affichage :</a:t>
            </a:r>
          </a:p>
          <a:p>
            <a:pPr marL="152400" indent="0">
              <a:buNone/>
            </a:pPr>
            <a:endParaRPr lang="fr-FR" sz="1400" dirty="0"/>
          </a:p>
          <a:p>
            <a:pPr marL="152400" indent="0">
              <a:buNone/>
            </a:pPr>
            <a:endParaRPr lang="fr-FR" sz="800" dirty="0"/>
          </a:p>
          <a:p>
            <a:pPr marL="152400" indent="0">
              <a:buNone/>
            </a:pPr>
            <a:endParaRPr lang="fr-FR" sz="800" dirty="0"/>
          </a:p>
          <a:p>
            <a:pPr marL="152400" indent="0">
              <a:buNone/>
            </a:pPr>
            <a:r>
              <a:rPr lang="fr-FR" sz="1600" b="1" dirty="0">
                <a:solidFill>
                  <a:srgbClr val="002060"/>
                </a:solidFill>
              </a:rPr>
              <a:t>*/Le but :</a:t>
            </a:r>
          </a:p>
          <a:p>
            <a:pPr marL="152400" indent="0">
              <a:buNone/>
            </a:pP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- Mesurer la durée d'exécution .</a:t>
            </a:r>
            <a:endParaRPr lang="fr-FR" sz="1400" b="1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- Analyse de Performance .</a:t>
            </a: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- Comparer les performances entre différentes versions du script pour détecter </a:t>
            </a: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des améliorations ou des régressions.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7DE8C1-CC20-4F63-9C22-DC1F8AF1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18" y="3148328"/>
            <a:ext cx="3629025" cy="52781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E18453B-B423-4275-9074-4C23A807291F}"/>
              </a:ext>
            </a:extLst>
          </p:cNvPr>
          <p:cNvSpPr txBox="1">
            <a:spLocks/>
          </p:cNvSpPr>
          <p:nvPr/>
        </p:nvSpPr>
        <p:spPr>
          <a:xfrm>
            <a:off x="2171839" y="467629"/>
            <a:ext cx="4659832" cy="45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fr-FR" sz="2400">
                <a:solidFill>
                  <a:srgbClr val="C00000"/>
                </a:solidFill>
              </a:rPr>
              <a:t>*/  </a:t>
            </a:r>
            <a:r>
              <a:rPr lang="fr-FR" sz="2400" kern="10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Gestion des Erreurs :</a:t>
            </a:r>
            <a:br>
              <a:rPr lang="fr-FR" sz="1800" kern="1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1100"/>
              <a:t> 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BFBC814-463D-4F8F-86BF-B105C2F852D9}"/>
              </a:ext>
            </a:extLst>
          </p:cNvPr>
          <p:cNvSpPr txBox="1">
            <a:spLocks/>
          </p:cNvSpPr>
          <p:nvPr/>
        </p:nvSpPr>
        <p:spPr>
          <a:xfrm>
            <a:off x="599717" y="570961"/>
            <a:ext cx="9063426" cy="14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52400" indent="0">
              <a:buFont typeface="Albert Sans"/>
              <a:buNone/>
            </a:pPr>
            <a:endParaRPr lang="fr-FR" sz="1600" b="1" kern="1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52400" indent="0">
              <a:buFont typeface="Albert Sans"/>
              <a:buNone/>
            </a:pPr>
            <a:endParaRPr lang="fr-FR" sz="800" b="1" kern="1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52400" indent="0">
              <a:buFont typeface="Albert Sans"/>
              <a:buNone/>
            </a:pPr>
            <a:r>
              <a:rPr lang="fr-FR" sz="1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Bloc try-except :</a:t>
            </a:r>
          </a:p>
          <a:p>
            <a:pPr marL="152400" indent="0">
              <a:buFont typeface="Albert Sans"/>
              <a:buNone/>
            </a:pPr>
            <a:r>
              <a:rPr lang="fr-FR" sz="1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fr-FR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sz="14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Pour </a:t>
            </a:r>
            <a:r>
              <a:rPr lang="fr-FR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assurer une meilleure gestion des conditions spécifiques et des scénarios d'erreur</a:t>
            </a:r>
            <a:r>
              <a:rPr lang="fr-FR" sz="13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152400" indent="0">
              <a:buNone/>
            </a:pPr>
            <a:endParaRPr lang="fr-FR" sz="1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52400" indent="0">
              <a:buFont typeface="Albert Sans"/>
              <a:buNone/>
            </a:pPr>
            <a:endParaRPr lang="fr-FR" sz="1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r>
              <a:rPr lang="fr-FR" sz="1400" b="1" kern="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Exemple d’affichage </a:t>
            </a:r>
            <a:r>
              <a:rPr lang="fr-FR" sz="1400" b="1" dirty="0"/>
              <a:t>indiquer de n’est pas  trouver le fichier csv à l'emplacement spécifié :</a:t>
            </a:r>
            <a:r>
              <a:rPr lang="fr-FR" sz="1400" b="1" kern="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6F2BC3CE-8EC5-40CF-B6F2-5D04250415AC}"/>
              </a:ext>
            </a:extLst>
          </p:cNvPr>
          <p:cNvSpPr txBox="1">
            <a:spLocks/>
          </p:cNvSpPr>
          <p:nvPr/>
        </p:nvSpPr>
        <p:spPr>
          <a:xfrm>
            <a:off x="8511733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19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C4DF20C-7DAE-4607-9034-69C8467FD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08" y="1204337"/>
            <a:ext cx="34884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Les </a:t>
            </a:r>
            <a:r>
              <a:rPr kumimoji="0" lang="fr-FR" altLang="fr-FR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instructions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conditionnelles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if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 et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if not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fr-FR" altLang="fr-FR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E31263-8A19-4D5D-BC2E-A8994F2C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05"/>
          <a:stretch/>
        </p:blipFill>
        <p:spPr>
          <a:xfrm>
            <a:off x="2340839" y="2054788"/>
            <a:ext cx="3805370" cy="2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64180" y="1291259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 :</a:t>
            </a:r>
            <a:endParaRPr sz="18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555794" y="1206557"/>
            <a:ext cx="7064700" cy="523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Définition de </a:t>
            </a: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Test Unitaire 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14079" y="445665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4000" b="1" dirty="0">
                <a:solidFill>
                  <a:srgbClr val="E11F05"/>
                </a:solidFill>
              </a:rPr>
              <a:t>Plan du travail :</a:t>
            </a:r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55168" y="1858749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 :</a:t>
            </a:r>
            <a:endParaRPr sz="180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658780" y="1873834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 générale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dirty="0"/>
              <a:t> Projet 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55168" y="2419874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 :</a:t>
            </a:r>
            <a:endParaRPr sz="1800"/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 idx="9"/>
          </p:nvPr>
        </p:nvSpPr>
        <p:spPr>
          <a:xfrm>
            <a:off x="755168" y="3005859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 :</a:t>
            </a:r>
            <a:endParaRPr sz="1800"/>
          </a:p>
        </p:txBody>
      </p:sp>
      <p:sp>
        <p:nvSpPr>
          <p:cNvPr id="268" name="Google Shape;268;p28"/>
          <p:cNvSpPr txBox="1">
            <a:spLocks noGrp="1"/>
          </p:cNvSpPr>
          <p:nvPr>
            <p:ph type="title" idx="14"/>
          </p:nvPr>
        </p:nvSpPr>
        <p:spPr>
          <a:xfrm>
            <a:off x="761346" y="3579414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05 :</a:t>
            </a:r>
            <a:endParaRPr sz="180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783238" y="2681696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57;p28">
            <a:extLst>
              <a:ext uri="{FF2B5EF4-FFF2-40B4-BE49-F238E27FC236}">
                <a16:creationId xmlns:a16="http://schemas.microsoft.com/office/drawing/2014/main" id="{36084646-CC40-43C9-9913-0CD95F299BC9}"/>
              </a:ext>
            </a:extLst>
          </p:cNvPr>
          <p:cNvSpPr txBox="1">
            <a:spLocks/>
          </p:cNvSpPr>
          <p:nvPr/>
        </p:nvSpPr>
        <p:spPr>
          <a:xfrm>
            <a:off x="8561884" y="46197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2000" b="1" i="0" u="none" strike="noStrike" cap="none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" sz="1800"/>
              <a:t>02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5AF55E9-A38B-4E89-A14E-B923F6A02490}"/>
              </a:ext>
            </a:extLst>
          </p:cNvPr>
          <p:cNvSpPr txBox="1"/>
          <p:nvPr/>
        </p:nvSpPr>
        <p:spPr>
          <a:xfrm>
            <a:off x="1658780" y="3082563"/>
            <a:ext cx="715433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 de l’application (test unitaire)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711FA9-08A1-49C9-B10E-0EEE1C75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21" y="1213324"/>
            <a:ext cx="2075359" cy="1178660"/>
          </a:xfrm>
          <a:prstGeom prst="rect">
            <a:avLst/>
          </a:prstGeom>
        </p:spPr>
      </p:pic>
      <p:sp>
        <p:nvSpPr>
          <p:cNvPr id="36" name="Google Shape;269;p28">
            <a:extLst>
              <a:ext uri="{FF2B5EF4-FFF2-40B4-BE49-F238E27FC236}">
                <a16:creationId xmlns:a16="http://schemas.microsoft.com/office/drawing/2014/main" id="{D252B70C-8EBB-418A-BE7A-DB3D592D8427}"/>
              </a:ext>
            </a:extLst>
          </p:cNvPr>
          <p:cNvSpPr txBox="1">
            <a:spLocks/>
          </p:cNvSpPr>
          <p:nvPr/>
        </p:nvSpPr>
        <p:spPr>
          <a:xfrm>
            <a:off x="1658780" y="3694101"/>
            <a:ext cx="1477157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2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r>
              <a:rPr lang="fr-F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 </a:t>
            </a:r>
            <a:endParaRPr lang="fr-FR" sz="1800" dirty="0"/>
          </a:p>
        </p:txBody>
      </p:sp>
      <p:sp>
        <p:nvSpPr>
          <p:cNvPr id="38" name="Google Shape;269;p28">
            <a:extLst>
              <a:ext uri="{FF2B5EF4-FFF2-40B4-BE49-F238E27FC236}">
                <a16:creationId xmlns:a16="http://schemas.microsoft.com/office/drawing/2014/main" id="{DC20C6BC-F42C-4B33-9AD2-B86DACC52CF6}"/>
              </a:ext>
            </a:extLst>
          </p:cNvPr>
          <p:cNvSpPr txBox="1">
            <a:spLocks/>
          </p:cNvSpPr>
          <p:nvPr/>
        </p:nvSpPr>
        <p:spPr>
          <a:xfrm>
            <a:off x="1658780" y="2455304"/>
            <a:ext cx="2664729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Contexte de projet </a:t>
            </a:r>
            <a:r>
              <a:rPr lang="fr-F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721CC-8FDB-4EEF-A725-9DFC3254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073" y="462850"/>
            <a:ext cx="8074317" cy="664200"/>
          </a:xfrm>
        </p:spPr>
        <p:txBody>
          <a:bodyPr/>
          <a:lstStyle/>
          <a:p>
            <a:r>
              <a:rPr lang="fr-FR" sz="2400" dirty="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400" b="1" dirty="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 modifications réaliser du code (</a:t>
            </a:r>
            <a:r>
              <a:rPr lang="fr-FR" sz="2400" b="1" dirty="0" err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script_synthese</a:t>
            </a:r>
            <a:r>
              <a:rPr lang="fr-FR" sz="2400" b="1" dirty="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: </a:t>
            </a:r>
            <a:endParaRPr lang="fr-FR" sz="2400" dirty="0">
              <a:solidFill>
                <a:srgbClr val="E11F05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DCA3BB-058C-444B-9984-24BF193FA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10" y="1040954"/>
            <a:ext cx="8117380" cy="1199554"/>
          </a:xfrm>
        </p:spPr>
        <p:txBody>
          <a:bodyPr/>
          <a:lstStyle/>
          <a:p>
            <a:pPr marL="152400" indent="0">
              <a:buNone/>
            </a:pPr>
            <a:r>
              <a:rPr lang="fr-FR" sz="1600" b="1" dirty="0">
                <a:solidFill>
                  <a:srgbClr val="000000"/>
                </a:solidFill>
              </a:rPr>
              <a:t>  L'objectif est de rendre le code plus dynamique : 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  Au lieu de définir le chemin de couverture manuellement, le nouveau code pourrait </a:t>
            </a: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utiliser un sélecteur de fichiers , pour choisir le fichier de couverture HTML automatiquement.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B912E5-A776-49A4-9929-96C7F108C49B}"/>
              </a:ext>
            </a:extLst>
          </p:cNvPr>
          <p:cNvSpPr txBox="1"/>
          <p:nvPr/>
        </p:nvSpPr>
        <p:spPr>
          <a:xfrm>
            <a:off x="677039" y="2354406"/>
            <a:ext cx="5708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  Il est nécessaire aussi d’améliorer la qualité et la robustesse de ce code, de corriger les fautes et optimiser sa structure .</a:t>
            </a:r>
          </a:p>
        </p:txBody>
      </p:sp>
      <p:sp>
        <p:nvSpPr>
          <p:cNvPr id="6" name="Google Shape;257;p28">
            <a:extLst>
              <a:ext uri="{FF2B5EF4-FFF2-40B4-BE49-F238E27FC236}">
                <a16:creationId xmlns:a16="http://schemas.microsoft.com/office/drawing/2014/main" id="{8EF6945D-3C28-41ED-937C-9018030AF291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20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CD8C598-F5E5-45EA-B1C3-9EB7C1CCD2AF}"/>
              </a:ext>
            </a:extLst>
          </p:cNvPr>
          <p:cNvSpPr txBox="1">
            <a:spLocks/>
          </p:cNvSpPr>
          <p:nvPr/>
        </p:nvSpPr>
        <p:spPr>
          <a:xfrm>
            <a:off x="844050" y="3204165"/>
            <a:ext cx="8054340" cy="52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2000" kern="10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 fonction : extract_tables_to_excel (folder_path, output_file):  </a:t>
            </a:r>
            <a:br>
              <a:rPr lang="fr-FR" sz="1800" kern="1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8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4EF3C8-A0B8-414E-82E8-AEE8C08246E2}"/>
              </a:ext>
            </a:extLst>
          </p:cNvPr>
          <p:cNvSpPr txBox="1"/>
          <p:nvPr/>
        </p:nvSpPr>
        <p:spPr>
          <a:xfrm>
            <a:off x="677039" y="3640575"/>
            <a:ext cx="8054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Cette fonction est conçu pour extraire des données à partir de fichiers HTML et les enregistrer dans un fichier Excel avec un formatage spécifique.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20C730-3695-4871-9F14-C74FB983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06" y="2055055"/>
            <a:ext cx="2111655" cy="11272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82A935-826D-4701-9DE1-32E056FE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18" y="3959279"/>
            <a:ext cx="1127760" cy="4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94522-5ADD-4CCE-8F6D-DC90FE7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759" y="626369"/>
            <a:ext cx="6676307" cy="528871"/>
          </a:xfrm>
        </p:spPr>
        <p:txBody>
          <a:bodyPr/>
          <a:lstStyle/>
          <a:p>
            <a:r>
              <a:rPr lang="fr-FR" sz="2400" dirty="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400" b="1" dirty="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fonction : </a:t>
            </a:r>
            <a:r>
              <a:rPr lang="fr-FR" sz="2400" b="1" dirty="0" err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process_excel_file</a:t>
            </a:r>
            <a:r>
              <a:rPr lang="fr-FR" sz="2400" b="1" dirty="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fr-FR" sz="2400" b="1" dirty="0" err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file_path</a:t>
            </a:r>
            <a:r>
              <a:rPr lang="fr-FR" sz="2400" b="1" dirty="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endParaRPr lang="fr-FR" sz="2400" dirty="0">
              <a:solidFill>
                <a:srgbClr val="E11F05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6C5249-EF4C-4BD2-B305-3FF40E7F3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792" y="1346189"/>
            <a:ext cx="6561774" cy="2783860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solidFill>
                  <a:srgbClr val="000000"/>
                </a:solidFill>
              </a:rPr>
              <a:t> </a:t>
            </a:r>
            <a:r>
              <a:rPr lang="fr-FR" sz="1600" b="1" dirty="0">
                <a:solidFill>
                  <a:srgbClr val="000000"/>
                </a:solidFill>
              </a:rPr>
              <a:t>*/ </a:t>
            </a:r>
            <a:r>
              <a:rPr lang="fr-FR" sz="1600" dirty="0">
                <a:solidFill>
                  <a:srgbClr val="000000"/>
                </a:solidFill>
              </a:rPr>
              <a:t>La fonction est conçue pour traiter ,nettoyer préparer le fichier Excel . </a:t>
            </a:r>
          </a:p>
          <a:p>
            <a:pPr marL="152400" indent="0">
              <a:buNone/>
            </a:pPr>
            <a:endParaRPr lang="fr-FR" sz="14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800" dirty="0">
                <a:solidFill>
                  <a:srgbClr val="0070C0"/>
                </a:solidFill>
              </a:rPr>
              <a:t> */ En utilisant les différentes fonctions:</a:t>
            </a:r>
          </a:p>
          <a:p>
            <a:pPr marL="152400" indent="0">
              <a:buNone/>
            </a:pPr>
            <a:endParaRPr lang="fr-FR" sz="5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5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500" b="1" dirty="0">
                <a:solidFill>
                  <a:srgbClr val="000000"/>
                </a:solidFill>
              </a:rPr>
              <a:t>1-delete_empty() :  </a:t>
            </a:r>
            <a:r>
              <a:rPr lang="fr-FR" sz="1400" dirty="0">
                <a:solidFill>
                  <a:srgbClr val="000000"/>
                </a:solidFill>
              </a:rPr>
              <a:t>Supprimer les lignes vides de la feuille de calcul .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500" b="1" dirty="0">
                <a:solidFill>
                  <a:srgbClr val="000000"/>
                </a:solidFill>
              </a:rPr>
              <a:t>2-add_percent() : </a:t>
            </a:r>
            <a:r>
              <a:rPr lang="fr-FR" sz="1400" dirty="0">
                <a:solidFill>
                  <a:srgbClr val="000000"/>
                </a:solidFill>
              </a:rPr>
              <a:t>Ajouter un format de pourcentage ou calcule des valeurs en pourcentage.</a:t>
            </a:r>
          </a:p>
          <a:p>
            <a:pPr marL="152400" indent="0">
              <a:buNone/>
            </a:pPr>
            <a:endParaRPr lang="fr-FR" sz="5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5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500" b="1" dirty="0">
                <a:solidFill>
                  <a:srgbClr val="000000"/>
                </a:solidFill>
              </a:rPr>
              <a:t>3-updating() : </a:t>
            </a:r>
            <a:r>
              <a:rPr lang="fr-FR" sz="1400" dirty="0">
                <a:solidFill>
                  <a:srgbClr val="000000"/>
                </a:solidFill>
              </a:rPr>
              <a:t>Mettre à jour la feuille de calcul.</a:t>
            </a:r>
          </a:p>
          <a:p>
            <a:pPr marL="152400" indent="0">
              <a:buNone/>
            </a:pPr>
            <a:endParaRPr lang="fr-FR" sz="1400" b="1" dirty="0"/>
          </a:p>
        </p:txBody>
      </p:sp>
      <p:sp>
        <p:nvSpPr>
          <p:cNvPr id="4" name="Google Shape;257;p28">
            <a:extLst>
              <a:ext uri="{FF2B5EF4-FFF2-40B4-BE49-F238E27FC236}">
                <a16:creationId xmlns:a16="http://schemas.microsoft.com/office/drawing/2014/main" id="{5DE46AF9-2651-4B79-9E19-3C20B55E5CB6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21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D27F57-E500-4A57-865D-0A9EC3F0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75" y="1728087"/>
            <a:ext cx="997406" cy="353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D4C9F0-AB53-4F00-A865-48CF4EB70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7" b="19772"/>
          <a:stretch/>
        </p:blipFill>
        <p:spPr>
          <a:xfrm>
            <a:off x="5374604" y="3703269"/>
            <a:ext cx="804687" cy="5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7CEE251-7079-470A-ADBF-590567095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0" t="9689" r="4314" b="5244"/>
          <a:stretch/>
        </p:blipFill>
        <p:spPr>
          <a:xfrm>
            <a:off x="3460365" y="3404500"/>
            <a:ext cx="1447337" cy="125306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36950E-3F8A-45B1-82DF-AC0226408E9F}"/>
              </a:ext>
            </a:extLst>
          </p:cNvPr>
          <p:cNvSpPr txBox="1"/>
          <p:nvPr/>
        </p:nvSpPr>
        <p:spPr>
          <a:xfrm>
            <a:off x="1143000" y="822722"/>
            <a:ext cx="7414259" cy="207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*/  </a:t>
            </a:r>
            <a:r>
              <a:rPr lang="fr-FR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étapes de conversion 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Mètre le code.py dans un dossier « codes » dans le Desktop 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 </a:t>
            </a:r>
            <a:r>
              <a:rPr lang="fr-FR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 tape sur  CMD (invite de commandes)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fr-FR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aper &gt; </a:t>
            </a:r>
            <a:r>
              <a:rPr lang="fr-FR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pip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install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pyinstaller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fr-F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fr-F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aper &gt; cd Desktop / codes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5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 </a:t>
            </a:r>
            <a:r>
              <a:rPr lang="fr-FR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aper &gt; cd </a:t>
            </a:r>
            <a:r>
              <a:rPr lang="fr-FR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pyinstaller</a:t>
            </a:r>
            <a:r>
              <a:rPr lang="fr-FR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code.py </a:t>
            </a:r>
            <a:endParaRPr lang="fr-F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0A89F1-9E5B-484A-8D97-7D6470CEC564}"/>
              </a:ext>
            </a:extLst>
          </p:cNvPr>
          <p:cNvSpPr txBox="1"/>
          <p:nvPr/>
        </p:nvSpPr>
        <p:spPr>
          <a:xfrm>
            <a:off x="472440" y="408042"/>
            <a:ext cx="8427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*/ convertir le code python .py en une application exécutable  </a:t>
            </a:r>
            <a:endParaRPr lang="fr-FR" sz="2400" dirty="0">
              <a:solidFill>
                <a:srgbClr val="C0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20EE48-5441-4130-8CEA-3CE6675DD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2" b="9437"/>
          <a:stretch/>
        </p:blipFill>
        <p:spPr>
          <a:xfrm>
            <a:off x="5303624" y="1818389"/>
            <a:ext cx="2750716" cy="1234440"/>
          </a:xfrm>
          <a:prstGeom prst="rect">
            <a:avLst/>
          </a:prstGeom>
        </p:spPr>
      </p:pic>
      <p:sp>
        <p:nvSpPr>
          <p:cNvPr id="6" name="Google Shape;257;p28">
            <a:extLst>
              <a:ext uri="{FF2B5EF4-FFF2-40B4-BE49-F238E27FC236}">
                <a16:creationId xmlns:a16="http://schemas.microsoft.com/office/drawing/2014/main" id="{F0B8C178-591D-4E47-879D-8CB410D9E06E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22 </a:t>
            </a:r>
          </a:p>
        </p:txBody>
      </p:sp>
    </p:spTree>
    <p:extLst>
      <p:ext uri="{BB962C8B-B14F-4D97-AF65-F5344CB8AC3E}">
        <p14:creationId xmlns:p14="http://schemas.microsoft.com/office/powerpoint/2010/main" val="170788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5"/>
          <p:cNvGrpSpPr/>
          <p:nvPr/>
        </p:nvGrpSpPr>
        <p:grpSpPr>
          <a:xfrm>
            <a:off x="5128259" y="940670"/>
            <a:ext cx="3156759" cy="3211451"/>
            <a:chOff x="1190500" y="238125"/>
            <a:chExt cx="5237175" cy="5237200"/>
          </a:xfrm>
        </p:grpSpPr>
        <p:sp>
          <p:nvSpPr>
            <p:cNvPr id="411" name="Google Shape;411;p35"/>
            <p:cNvSpPr/>
            <p:nvPr/>
          </p:nvSpPr>
          <p:spPr>
            <a:xfrm>
              <a:off x="1190500" y="238125"/>
              <a:ext cx="5237175" cy="5237200"/>
            </a:xfrm>
            <a:custGeom>
              <a:avLst/>
              <a:gdLst/>
              <a:ahLst/>
              <a:cxnLst/>
              <a:rect l="l" t="t" r="r" b="b"/>
              <a:pathLst>
                <a:path w="209487" h="209488" extrusionOk="0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732050" y="779675"/>
              <a:ext cx="4154050" cy="4154075"/>
            </a:xfrm>
            <a:custGeom>
              <a:avLst/>
              <a:gdLst/>
              <a:ahLst/>
              <a:cxnLst/>
              <a:rect l="l" t="t" r="r" b="b"/>
              <a:pathLst>
                <a:path w="166162" h="166163" extrusionOk="0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297475" y="1345125"/>
              <a:ext cx="3023200" cy="3023200"/>
            </a:xfrm>
            <a:custGeom>
              <a:avLst/>
              <a:gdLst/>
              <a:ahLst/>
              <a:cxnLst/>
              <a:rect l="l" t="t" r="r" b="b"/>
              <a:pathLst>
                <a:path w="120928" h="120928" extrusionOk="0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0388E5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5"/>
          <p:cNvGrpSpPr/>
          <p:nvPr/>
        </p:nvGrpSpPr>
        <p:grpSpPr>
          <a:xfrm>
            <a:off x="5362710" y="1899095"/>
            <a:ext cx="2170405" cy="1716179"/>
            <a:chOff x="-998762" y="5440800"/>
            <a:chExt cx="3730500" cy="2949775"/>
          </a:xfrm>
        </p:grpSpPr>
        <p:grpSp>
          <p:nvGrpSpPr>
            <p:cNvPr id="415" name="Google Shape;415;p35"/>
            <p:cNvGrpSpPr/>
            <p:nvPr/>
          </p:nvGrpSpPr>
          <p:grpSpPr>
            <a:xfrm>
              <a:off x="-998762" y="5440800"/>
              <a:ext cx="3730500" cy="2949775"/>
              <a:chOff x="2891013" y="7298175"/>
              <a:chExt cx="3730500" cy="2949775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4358600" y="9467275"/>
                <a:ext cx="795375" cy="605125"/>
              </a:xfrm>
              <a:custGeom>
                <a:avLst/>
                <a:gdLst/>
                <a:ahLst/>
                <a:cxnLst/>
                <a:rect l="l" t="t" r="r" b="b"/>
                <a:pathLst>
                  <a:path w="31815" h="24205" extrusionOk="0">
                    <a:moveTo>
                      <a:pt x="1" y="1"/>
                    </a:moveTo>
                    <a:lnTo>
                      <a:pt x="1" y="24205"/>
                    </a:lnTo>
                    <a:lnTo>
                      <a:pt x="31815" y="24205"/>
                    </a:lnTo>
                    <a:lnTo>
                      <a:pt x="318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358600" y="9467275"/>
                <a:ext cx="795375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31815" h="13892" extrusionOk="0">
                    <a:moveTo>
                      <a:pt x="1" y="1"/>
                    </a:moveTo>
                    <a:lnTo>
                      <a:pt x="1" y="13892"/>
                    </a:lnTo>
                    <a:lnTo>
                      <a:pt x="31815" y="13892"/>
                    </a:lnTo>
                    <a:lnTo>
                      <a:pt x="31815" y="1"/>
                    </a:lnTo>
                    <a:close/>
                  </a:path>
                </a:pathLst>
              </a:custGeom>
              <a:solidFill>
                <a:srgbClr val="01216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2891013" y="7298175"/>
                <a:ext cx="3730500" cy="2437800"/>
              </a:xfrm>
              <a:prstGeom prst="roundRect">
                <a:avLst>
                  <a:gd name="adj" fmla="val 2204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130313" y="10022650"/>
                <a:ext cx="1251900" cy="2253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35"/>
            <p:cNvSpPr/>
            <p:nvPr/>
          </p:nvSpPr>
          <p:spPr>
            <a:xfrm>
              <a:off x="788063" y="7598700"/>
              <a:ext cx="156850" cy="156825"/>
            </a:xfrm>
            <a:custGeom>
              <a:avLst/>
              <a:gdLst/>
              <a:ahLst/>
              <a:cxnLst/>
              <a:rect l="l" t="t" r="r" b="b"/>
              <a:pathLst>
                <a:path w="6274" h="6273" extrusionOk="0">
                  <a:moveTo>
                    <a:pt x="3135" y="0"/>
                  </a:moveTo>
                  <a:cubicBezTo>
                    <a:pt x="1406" y="0"/>
                    <a:pt x="1" y="1405"/>
                    <a:pt x="1" y="3138"/>
                  </a:cubicBezTo>
                  <a:cubicBezTo>
                    <a:pt x="1" y="4870"/>
                    <a:pt x="1406" y="6273"/>
                    <a:pt x="3135" y="6273"/>
                  </a:cubicBezTo>
                  <a:cubicBezTo>
                    <a:pt x="4868" y="6273"/>
                    <a:pt x="6273" y="4870"/>
                    <a:pt x="6273" y="3138"/>
                  </a:cubicBezTo>
                  <a:cubicBezTo>
                    <a:pt x="6273" y="1405"/>
                    <a:pt x="4868" y="0"/>
                    <a:pt x="3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897911" y="5623685"/>
              <a:ext cx="3528900" cy="18594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5"/>
          <p:cNvGrpSpPr/>
          <p:nvPr/>
        </p:nvGrpSpPr>
        <p:grpSpPr>
          <a:xfrm>
            <a:off x="5941680" y="1528229"/>
            <a:ext cx="2001014" cy="1106717"/>
            <a:chOff x="6879411" y="2843985"/>
            <a:chExt cx="1404319" cy="776643"/>
          </a:xfrm>
        </p:grpSpPr>
        <p:grpSp>
          <p:nvGrpSpPr>
            <p:cNvPr id="423" name="Google Shape;423;p35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424" name="Google Shape;424;p35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11958" extrusionOk="0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avLst/>
                <a:gdLst/>
                <a:ahLst/>
                <a:cxnLst/>
                <a:rect l="l" t="t" r="r" b="b"/>
                <a:pathLst>
                  <a:path w="133649" h="61955" extrusionOk="0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3768" extrusionOk="0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768" extrusionOk="0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35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430" name="Google Shape;430;p35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33" name="Google Shape;433;p35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name="adj" fmla="val 1727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5"/>
          <p:cNvGrpSpPr/>
          <p:nvPr/>
        </p:nvGrpSpPr>
        <p:grpSpPr>
          <a:xfrm>
            <a:off x="5602407" y="2372324"/>
            <a:ext cx="554700" cy="554700"/>
            <a:chOff x="1221094" y="2847175"/>
            <a:chExt cx="554700" cy="554700"/>
          </a:xfrm>
        </p:grpSpPr>
        <p:sp>
          <p:nvSpPr>
            <p:cNvPr id="436" name="Google Shape;436;p35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" name="Google Shape;442;p35"/>
          <p:cNvGrpSpPr/>
          <p:nvPr/>
        </p:nvGrpSpPr>
        <p:grpSpPr>
          <a:xfrm>
            <a:off x="6594526" y="2211372"/>
            <a:ext cx="709315" cy="678881"/>
            <a:chOff x="7952500" y="-21825"/>
            <a:chExt cx="1163575" cy="1113650"/>
          </a:xfrm>
        </p:grpSpPr>
        <p:sp>
          <p:nvSpPr>
            <p:cNvPr id="443" name="Google Shape;443;p35"/>
            <p:cNvSpPr/>
            <p:nvPr/>
          </p:nvSpPr>
          <p:spPr>
            <a:xfrm>
              <a:off x="8641100" y="626200"/>
              <a:ext cx="248750" cy="248750"/>
            </a:xfrm>
            <a:custGeom>
              <a:avLst/>
              <a:gdLst/>
              <a:ahLst/>
              <a:cxnLst/>
              <a:rect l="l" t="t" r="r" b="b"/>
              <a:pathLst>
                <a:path w="9950" h="9950" extrusionOk="0">
                  <a:moveTo>
                    <a:pt x="3316" y="1"/>
                  </a:moveTo>
                  <a:lnTo>
                    <a:pt x="1" y="3316"/>
                  </a:lnTo>
                  <a:lnTo>
                    <a:pt x="6635" y="9950"/>
                  </a:lnTo>
                  <a:lnTo>
                    <a:pt x="9950" y="6635"/>
                  </a:lnTo>
                  <a:lnTo>
                    <a:pt x="331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952500" y="-21825"/>
              <a:ext cx="912675" cy="831500"/>
            </a:xfrm>
            <a:custGeom>
              <a:avLst/>
              <a:gdLst/>
              <a:ahLst/>
              <a:cxnLst/>
              <a:rect l="l" t="t" r="r" b="b"/>
              <a:pathLst>
                <a:path w="36507" h="33260" extrusionOk="0">
                  <a:moveTo>
                    <a:pt x="18253" y="4661"/>
                  </a:moveTo>
                  <a:cubicBezTo>
                    <a:pt x="21316" y="4661"/>
                    <a:pt x="24379" y="5829"/>
                    <a:pt x="26715" y="8166"/>
                  </a:cubicBezTo>
                  <a:cubicBezTo>
                    <a:pt x="31391" y="12841"/>
                    <a:pt x="31391" y="20420"/>
                    <a:pt x="26715" y="25095"/>
                  </a:cubicBezTo>
                  <a:cubicBezTo>
                    <a:pt x="24379" y="27432"/>
                    <a:pt x="21316" y="28600"/>
                    <a:pt x="18253" y="28600"/>
                  </a:cubicBezTo>
                  <a:cubicBezTo>
                    <a:pt x="15190" y="28600"/>
                    <a:pt x="12126" y="27432"/>
                    <a:pt x="9789" y="25095"/>
                  </a:cubicBezTo>
                  <a:cubicBezTo>
                    <a:pt x="5116" y="20420"/>
                    <a:pt x="5116" y="12841"/>
                    <a:pt x="9789" y="8166"/>
                  </a:cubicBezTo>
                  <a:cubicBezTo>
                    <a:pt x="12126" y="5829"/>
                    <a:pt x="15190" y="4661"/>
                    <a:pt x="18253" y="4661"/>
                  </a:cubicBezTo>
                  <a:close/>
                  <a:moveTo>
                    <a:pt x="18254" y="1"/>
                  </a:moveTo>
                  <a:cubicBezTo>
                    <a:pt x="13998" y="1"/>
                    <a:pt x="9741" y="1625"/>
                    <a:pt x="6493" y="4873"/>
                  </a:cubicBezTo>
                  <a:cubicBezTo>
                    <a:pt x="0" y="11365"/>
                    <a:pt x="0" y="21896"/>
                    <a:pt x="6493" y="28388"/>
                  </a:cubicBezTo>
                  <a:cubicBezTo>
                    <a:pt x="9741" y="31636"/>
                    <a:pt x="13997" y="33260"/>
                    <a:pt x="18253" y="33260"/>
                  </a:cubicBezTo>
                  <a:cubicBezTo>
                    <a:pt x="22509" y="33260"/>
                    <a:pt x="26765" y="31636"/>
                    <a:pt x="30011" y="28388"/>
                  </a:cubicBezTo>
                  <a:cubicBezTo>
                    <a:pt x="36506" y="21896"/>
                    <a:pt x="36506" y="11365"/>
                    <a:pt x="30011" y="4870"/>
                  </a:cubicBezTo>
                  <a:cubicBezTo>
                    <a:pt x="26765" y="1624"/>
                    <a:pt x="22510" y="1"/>
                    <a:pt x="1825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8694150" y="679250"/>
              <a:ext cx="421925" cy="412575"/>
            </a:xfrm>
            <a:custGeom>
              <a:avLst/>
              <a:gdLst/>
              <a:ahLst/>
              <a:cxnLst/>
              <a:rect l="l" t="t" r="r" b="b"/>
              <a:pathLst>
                <a:path w="16877" h="16503" extrusionOk="0">
                  <a:moveTo>
                    <a:pt x="5430" y="1"/>
                  </a:moveTo>
                  <a:lnTo>
                    <a:pt x="1" y="5430"/>
                  </a:lnTo>
                  <a:lnTo>
                    <a:pt x="9953" y="15379"/>
                  </a:lnTo>
                  <a:cubicBezTo>
                    <a:pt x="10702" y="16128"/>
                    <a:pt x="11684" y="16502"/>
                    <a:pt x="12666" y="16502"/>
                  </a:cubicBezTo>
                  <a:cubicBezTo>
                    <a:pt x="13648" y="16502"/>
                    <a:pt x="14629" y="16128"/>
                    <a:pt x="15379" y="15379"/>
                  </a:cubicBezTo>
                  <a:cubicBezTo>
                    <a:pt x="16877" y="13880"/>
                    <a:pt x="16877" y="11451"/>
                    <a:pt x="15379" y="9953"/>
                  </a:cubicBezTo>
                  <a:lnTo>
                    <a:pt x="543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5"/>
          <p:cNvSpPr/>
          <p:nvPr/>
        </p:nvSpPr>
        <p:spPr>
          <a:xfrm>
            <a:off x="5001688" y="1163725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5450888" y="1466138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7394025" y="31749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7602613" y="31749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57;p28">
            <a:extLst>
              <a:ext uri="{FF2B5EF4-FFF2-40B4-BE49-F238E27FC236}">
                <a16:creationId xmlns:a16="http://schemas.microsoft.com/office/drawing/2014/main" id="{B4C42D4F-C41B-4900-BC99-39B01AFEDCA3}"/>
              </a:ext>
            </a:extLst>
          </p:cNvPr>
          <p:cNvSpPr txBox="1">
            <a:spLocks/>
          </p:cNvSpPr>
          <p:nvPr/>
        </p:nvSpPr>
        <p:spPr>
          <a:xfrm>
            <a:off x="859665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23 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83D18696-CC83-4566-861C-64FA10F5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17" y="461131"/>
            <a:ext cx="3999111" cy="683144"/>
          </a:xfrm>
        </p:spPr>
        <p:txBody>
          <a:bodyPr/>
          <a:lstStyle/>
          <a:p>
            <a:pPr algn="ctr"/>
            <a:r>
              <a:rPr lang="fr-FR" sz="3200" dirty="0">
                <a:solidFill>
                  <a:srgbClr val="C00000"/>
                </a:solidFill>
              </a:rPr>
              <a:t>6/ Conclusion : </a:t>
            </a:r>
            <a:endParaRPr lang="fr-FR" sz="3200" dirty="0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431A28C0-9210-4B9D-9213-5FCBF31421CB}"/>
              </a:ext>
            </a:extLst>
          </p:cNvPr>
          <p:cNvSpPr txBox="1">
            <a:spLocks/>
          </p:cNvSpPr>
          <p:nvPr/>
        </p:nvSpPr>
        <p:spPr>
          <a:xfrm>
            <a:off x="263379" y="1163725"/>
            <a:ext cx="5126861" cy="330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dirty="0">
                <a:solidFill>
                  <a:srgbClr val="000000"/>
                </a:solidFill>
              </a:rPr>
              <a:t>    Le projet a été couronné de succès et permet de</a:t>
            </a:r>
          </a:p>
          <a:p>
            <a:r>
              <a:rPr lang="fr-FR" dirty="0">
                <a:solidFill>
                  <a:srgbClr val="000000"/>
                </a:solidFill>
              </a:rPr>
              <a:t>répondre efficacement aux problématiques identifiées. 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  Il permise de créer une solution plus intégrée et </a:t>
            </a:r>
          </a:p>
          <a:p>
            <a:r>
              <a:rPr lang="fr-FR" dirty="0">
                <a:solidFill>
                  <a:srgbClr val="000000"/>
                </a:solidFill>
              </a:rPr>
              <a:t>performante pour l'exécution des tests et l'analyse des</a:t>
            </a:r>
          </a:p>
          <a:p>
            <a:r>
              <a:rPr lang="fr-FR" dirty="0">
                <a:solidFill>
                  <a:srgbClr val="000000"/>
                </a:solidFill>
              </a:rPr>
              <a:t>résultats.   </a:t>
            </a:r>
          </a:p>
          <a:p>
            <a:r>
              <a:rPr lang="fr-FR" dirty="0">
                <a:solidFill>
                  <a:srgbClr val="000000"/>
                </a:solidFill>
              </a:rPr>
              <a:t>  </a:t>
            </a:r>
          </a:p>
          <a:p>
            <a:r>
              <a:rPr lang="fr-FR" sz="1500" dirty="0">
                <a:solidFill>
                  <a:srgbClr val="000000"/>
                </a:solidFill>
              </a:rPr>
              <a:t> </a:t>
            </a:r>
            <a:r>
              <a:rPr lang="fr-FR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L'expérience acquise au cours de ce projet a été  </a:t>
            </a:r>
          </a:p>
          <a:p>
            <a:r>
              <a:rPr lang="fr-FR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extrêmement précieuse. Elle offert des perspectives</a:t>
            </a:r>
          </a:p>
          <a:p>
            <a:r>
              <a:rPr lang="fr-FR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approfondies sur l'amélioration des processus de test 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pPr marL="152400" indent="0"/>
            <a:r>
              <a:rPr lang="fr-FR" dirty="0">
                <a:solidFill>
                  <a:srgbClr val="000000"/>
                </a:solidFill>
              </a:rPr>
              <a:t>  Ces compétences seront utiles pour des projets futurs et pour le développement des solutions d'automatisation plus sophistiquées.</a:t>
            </a:r>
          </a:p>
          <a:p>
            <a:pPr marL="152400" indent="0"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1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BC465-6A57-4512-86EB-8A3E96B3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E799E-11A9-4641-A5BD-0CB3959A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5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ADEE23D0-D897-4E7A-A546-96F345B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80" y="342927"/>
            <a:ext cx="5072062" cy="592930"/>
          </a:xfrm>
        </p:spPr>
        <p:txBody>
          <a:bodyPr/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fr-FR" sz="1800" kern="100">
                <a:solidFill>
                  <a:srgbClr val="E11F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1/ </a:t>
            </a:r>
            <a:r>
              <a:rPr lang="fr-FR" sz="1800" b="1" kern="10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kern="100">
                <a:solidFill>
                  <a:srgbClr val="E11F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Définition de </a:t>
            </a:r>
            <a:r>
              <a:rPr lang="fr-FR" sz="1800" b="1" kern="100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Domaine du Test Unitaire :</a:t>
            </a:r>
            <a:br>
              <a:rPr lang="fr-F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fr-F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80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2A3F38-8015-440A-8EDA-8D960C7E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301" y="885302"/>
            <a:ext cx="4192700" cy="3851683"/>
          </a:xfrm>
        </p:spPr>
        <p:txBody>
          <a:bodyPr/>
          <a:lstStyle/>
          <a:p>
            <a:pPr marL="152400" indent="0">
              <a:buNone/>
            </a:pPr>
            <a:r>
              <a:rPr lang="fr-FR" sz="18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Arial"/>
              </a:rPr>
              <a:t>  Le test unitaire est une pratique de test qui consiste à tester individuellement des unités </a:t>
            </a:r>
            <a:r>
              <a:rPr lang="fr-FR" sz="18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/>
              </a:rPr>
              <a:t>du</a:t>
            </a:r>
            <a:r>
              <a:rPr lang="fr-FR" sz="18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Arial"/>
              </a:rPr>
              <a:t> code </a:t>
            </a:r>
            <a:r>
              <a:rPr lang="fr-FR" sz="18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/>
              </a:rPr>
              <a:t>(des </a:t>
            </a:r>
            <a:r>
              <a:rPr lang="fr-FR" sz="18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Arial"/>
              </a:rPr>
              <a:t>fonctions</a:t>
            </a:r>
            <a:r>
              <a:rPr lang="fr-FR" sz="18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/>
              </a:rPr>
              <a:t>),</a:t>
            </a:r>
            <a:r>
              <a:rPr lang="fr-FR" sz="18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Arial"/>
              </a:rPr>
              <a:t> pour vérifier leur bon fonctionnement.</a:t>
            </a:r>
          </a:p>
          <a:p>
            <a:pPr marL="152400" indent="0">
              <a:buNone/>
            </a:pPr>
            <a:endParaRPr lang="fr-FR" sz="5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endParaRPr lang="fr-FR" sz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Calibri"/>
                <a:cs typeface="Arial"/>
              </a:rPr>
              <a:t>Cette pratique est fondamentale pour garantir la livraison de logiciels de haute qualité et performance .</a:t>
            </a: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</a:t>
            </a:r>
            <a:r>
              <a:rPr lang="fr-FR" sz="2800" b="1" kern="1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sz="2800" kern="10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buNone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EF4CA1D5-6F30-4C17-9B36-580C33442FB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16005" y="1044993"/>
            <a:ext cx="3211200" cy="3211200"/>
          </a:xfrm>
        </p:spPr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E368093-E850-4371-863F-D0DE1416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32" y="311323"/>
            <a:ext cx="4256484" cy="4425662"/>
          </a:xfrm>
          <a:prstGeom prst="rect">
            <a:avLst/>
          </a:prstGeom>
        </p:spPr>
      </p:pic>
      <p:sp>
        <p:nvSpPr>
          <p:cNvPr id="19" name="Google Shape;257;p28">
            <a:extLst>
              <a:ext uri="{FF2B5EF4-FFF2-40B4-BE49-F238E27FC236}">
                <a16:creationId xmlns:a16="http://schemas.microsoft.com/office/drawing/2014/main" id="{308C9C4E-5F48-4B8F-A79D-DE6F19E96976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03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641E60-7A41-409A-88F7-997330A04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7" r="8344"/>
          <a:stretch/>
        </p:blipFill>
        <p:spPr>
          <a:xfrm>
            <a:off x="1837249" y="3327263"/>
            <a:ext cx="1276803" cy="928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360453-8F5C-46CB-94DB-EA4B1EC551A3}"/>
              </a:ext>
            </a:extLst>
          </p:cNvPr>
          <p:cNvSpPr/>
          <p:nvPr/>
        </p:nvSpPr>
        <p:spPr>
          <a:xfrm>
            <a:off x="1837248" y="3997198"/>
            <a:ext cx="1276803" cy="258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solidFill>
                  <a:srgbClr val="000000"/>
                </a:solidFill>
              </a:rPr>
              <a:t>LDRAunit_c</a:t>
            </a:r>
            <a:r>
              <a:rPr lang="fr-FR" sz="900" dirty="0">
                <a:solidFill>
                  <a:srgbClr val="000000"/>
                </a:solidFill>
              </a:rPr>
              <a:t>/c++</a:t>
            </a:r>
          </a:p>
        </p:txBody>
      </p:sp>
    </p:spTree>
    <p:extLst>
      <p:ext uri="{BB962C8B-B14F-4D97-AF65-F5344CB8AC3E}">
        <p14:creationId xmlns:p14="http://schemas.microsoft.com/office/powerpoint/2010/main" val="235864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98374-5B08-45D6-ABB9-E43EA9F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20" y="406187"/>
            <a:ext cx="5071103" cy="475222"/>
          </a:xfrm>
        </p:spPr>
        <p:txBody>
          <a:bodyPr/>
          <a:lstStyle/>
          <a:p>
            <a:pPr algn="ctr"/>
            <a:r>
              <a:rPr lang="fr-FR" sz="2400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LDRA :</a:t>
            </a:r>
            <a:br>
              <a:rPr lang="fr-FR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240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90BA97-2D2B-46D9-B628-6C3D09BA1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10" y="753842"/>
            <a:ext cx="4357687" cy="3912045"/>
          </a:xfrm>
        </p:spPr>
        <p:txBody>
          <a:bodyPr/>
          <a:lstStyle/>
          <a:p>
            <a:pPr marL="152400" indent="0">
              <a:buNone/>
            </a:pPr>
            <a:r>
              <a:rPr lang="fr-FR" dirty="0">
                <a:solidFill>
                  <a:srgbClr val="000000"/>
                </a:solidFill>
              </a:rPr>
              <a:t>    </a:t>
            </a:r>
          </a:p>
          <a:p>
            <a:pPr marL="152400" indent="0">
              <a:buNone/>
            </a:pPr>
            <a:r>
              <a:rPr lang="fr-FR" sz="1500" dirty="0">
                <a:solidFill>
                  <a:srgbClr val="000000"/>
                </a:solidFill>
              </a:rPr>
              <a:t>   LDRA (Liverpool Data </a:t>
            </a:r>
            <a:r>
              <a:rPr lang="fr-FR" sz="1500" dirty="0" err="1">
                <a:solidFill>
                  <a:srgbClr val="000000"/>
                </a:solidFill>
              </a:rPr>
              <a:t>Research</a:t>
            </a:r>
            <a:r>
              <a:rPr lang="fr-FR" sz="1500" dirty="0">
                <a:solidFill>
                  <a:srgbClr val="000000"/>
                </a:solidFill>
              </a:rPr>
              <a:t> Associates) est un outil puissant pour le test unitaires , il joue un rôle important dans la vérification et la validation des logiciels .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fr-FR" sz="1400" dirty="0">
                <a:solidFill>
                  <a:srgbClr val="000000"/>
                </a:solidFill>
              </a:rPr>
              <a:t>  </a:t>
            </a:r>
            <a:endParaRPr lang="fr-FR" sz="1400" dirty="0">
              <a:solidFill>
                <a:srgbClr val="C00000"/>
              </a:solidFill>
            </a:endParaRP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b="1" kern="100" dirty="0">
                <a:solidFill>
                  <a:srgbClr val="FA65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*/ LDRA propose plusieurs outils pour répondre aux besoins :</a:t>
            </a: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800" kern="100" dirty="0">
              <a:solidFill>
                <a:srgbClr val="FA651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 LDRAunit :</a:t>
            </a:r>
            <a:r>
              <a:rPr lang="fr-FR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Outil pour la création, l'exécution et l'analyse  des tests unitaires. </a:t>
            </a:r>
            <a:endParaRPr lang="fr-FR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 ldraconunit :</a:t>
            </a:r>
            <a:r>
              <a:rPr lang="fr-FR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Permet de lancer les tests unitaires dans des environnements automatisés .</a:t>
            </a:r>
          </a:p>
          <a:p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A8DDE7CA-F682-4E35-BF11-55235C120B8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49856" r="9363" b="1952"/>
          <a:stretch/>
        </p:blipFill>
        <p:spPr bwMode="auto">
          <a:xfrm>
            <a:off x="4983614" y="1167840"/>
            <a:ext cx="3721894" cy="3350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257;p28">
            <a:extLst>
              <a:ext uri="{FF2B5EF4-FFF2-40B4-BE49-F238E27FC236}">
                <a16:creationId xmlns:a16="http://schemas.microsoft.com/office/drawing/2014/main" id="{5E6E942B-5D06-40A9-8681-CDCA239870AA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04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1B5777-9202-408A-A11F-06D8EF56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733" y="406187"/>
            <a:ext cx="4631267" cy="43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712049" y="479025"/>
            <a:ext cx="692722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2/ Introduction générale</a:t>
            </a:r>
            <a:r>
              <a:rPr lang="fr-FR" sz="2800" b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 Projet </a:t>
            </a:r>
            <a:r>
              <a:rPr lang="fr-FR" sz="280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fr-FR" sz="2800">
              <a:solidFill>
                <a:srgbClr val="C00000"/>
              </a:solidFill>
            </a:endParaRPr>
          </a:p>
        </p:txBody>
      </p:sp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405044" y="1024255"/>
            <a:ext cx="5847888" cy="3540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rgbClr val="012169"/>
              </a:buClr>
              <a:buSzPts val="1200"/>
              <a:buFont typeface="Albert Sans"/>
              <a:buNone/>
              <a:tabLst/>
              <a:defRPr/>
            </a:pPr>
            <a:r>
              <a:rPr lang="fr-FR" sz="1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kumimoji="0" lang="fr-F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sym typeface="Albert Sans"/>
              </a:rPr>
              <a:t>Dans ce projet, le but était de fusionner deux scripts distincts en un seul script</a:t>
            </a:r>
            <a:r>
              <a:rPr lang="fr-FR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fr-F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sym typeface="Albert Sans"/>
              </a:rPr>
              <a:t>Python </a:t>
            </a:r>
            <a:r>
              <a:rPr lang="fr-FR" sz="1600" kern="1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</a:t>
            </a:r>
            <a:r>
              <a:rPr kumimoji="0" lang="fr-FR" sz="1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lbert Sans"/>
              </a:rPr>
              <a:t>améliorer l’efficacité du processus de test.</a:t>
            </a:r>
            <a:endParaRPr kumimoji="0" lang="fr-FR" sz="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  <a:sym typeface="Albert Sans"/>
            </a:endParaRPr>
          </a:p>
          <a:p>
            <a:pPr marL="152400" indent="0" fontAlgn="base">
              <a:lnSpc>
                <a:spcPct val="107000"/>
              </a:lnSpc>
              <a:spcAft>
                <a:spcPts val="1200"/>
              </a:spcAft>
              <a:buClr>
                <a:srgbClr val="012169"/>
              </a:buClr>
              <a:buNone/>
              <a:defRPr/>
            </a:pPr>
            <a:r>
              <a:rPr kumimoji="0" lang="fr-FR" sz="15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1.Script </a:t>
            </a:r>
            <a:r>
              <a:rPr lang="fr-FR" sz="1500" b="1" kern="1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/>
              </a:rPr>
              <a:t> Linux </a:t>
            </a:r>
            <a:r>
              <a:rPr kumimoji="0" lang="fr-FR" sz="15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.bat </a:t>
            </a:r>
            <a:r>
              <a:rPr kumimoji="0" lang="fr-FR" sz="15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Wingdings" panose="05000000000000000000" pitchFamily="2" charset="2"/>
              </a:rPr>
              <a:t>: </a:t>
            </a:r>
            <a:r>
              <a:rPr lang="fr-FR" sz="1400" dirty="0">
                <a:solidFill>
                  <a:srgbClr val="000000"/>
                </a:solidFill>
              </a:rPr>
              <a:t>Ce code est un script batch Windows conçu pour </a:t>
            </a:r>
            <a:r>
              <a:rPr lang="fr-FR" sz="1400" kern="100" dirty="0">
                <a:solidFill>
                  <a:srgbClr val="000000"/>
                </a:solidFill>
                <a:latin typeface="Calibri"/>
                <a:cs typeface="Arial"/>
              </a:rPr>
              <a:t>aut</a:t>
            </a:r>
            <a:r>
              <a:rPr kumimoji="0" lang="fr-FR" sz="1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omatiser</a:t>
            </a:r>
            <a:r>
              <a:rPr kumimoji="0" lang="fr-F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 l'exécution des tests de chaque fichier .</a:t>
            </a:r>
            <a:r>
              <a:rPr kumimoji="0" lang="fr-FR" sz="1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tcf</a:t>
            </a:r>
            <a:r>
              <a:rPr kumimoji="0" lang="fr-F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 et copie les résultats dans </a:t>
            </a:r>
            <a:r>
              <a:rPr lang="fr-FR" sz="1400" kern="1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/>
              </a:rPr>
              <a:t>2</a:t>
            </a:r>
            <a:r>
              <a:rPr kumimoji="0" lang="fr-F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/>
                <a:sym typeface="Albert Sans"/>
              </a:rPr>
              <a:t> répertoires de rapports HTML.</a:t>
            </a:r>
            <a:endParaRPr lang="fr-FR" sz="1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Arial"/>
            </a:endParaRPr>
          </a:p>
          <a:p>
            <a:pPr marL="152400" indent="0" fontAlgn="base">
              <a:lnSpc>
                <a:spcPct val="107000"/>
              </a:lnSpc>
              <a:spcAft>
                <a:spcPts val="1200"/>
              </a:spcAft>
              <a:buClr>
                <a:srgbClr val="012169"/>
              </a:buClr>
              <a:buNone/>
              <a:defRPr/>
            </a:pPr>
            <a:endParaRPr kumimoji="0" lang="fr-FR" sz="1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lbert Sans"/>
            </a:endParaRPr>
          </a:p>
          <a:p>
            <a:pPr marL="152400" indent="0" fontAlgn="base">
              <a:lnSpc>
                <a:spcPct val="107000"/>
              </a:lnSpc>
              <a:spcAft>
                <a:spcPts val="1200"/>
              </a:spcAft>
              <a:buClr>
                <a:srgbClr val="012169"/>
              </a:buClr>
              <a:buNone/>
              <a:defRPr/>
            </a:pPr>
            <a:endParaRPr kumimoji="0" lang="fr-FR" sz="1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lbert Sans"/>
            </a:endParaRPr>
          </a:p>
          <a:p>
            <a:pPr marL="152400" indent="0" fontAlgn="base">
              <a:lnSpc>
                <a:spcPct val="107000"/>
              </a:lnSpc>
              <a:spcAft>
                <a:spcPts val="1200"/>
              </a:spcAft>
              <a:buClr>
                <a:srgbClr val="012169"/>
              </a:buClr>
              <a:buNone/>
              <a:defRPr/>
            </a:pPr>
            <a:r>
              <a:rPr kumimoji="0" lang="fr-FR" sz="15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lbert Sans"/>
              </a:rPr>
              <a:t>2.Script Python .py : </a:t>
            </a:r>
            <a:r>
              <a:rPr lang="fr-FR" sz="14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 code </a:t>
            </a:r>
            <a:r>
              <a:rPr kumimoji="0" lang="fr-F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lbert Sans"/>
              </a:rPr>
              <a:t>analyser les rapports HTML  générés par les tests et donner </a:t>
            </a:r>
            <a:r>
              <a:rPr kumimoji="0" lang="fr-F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Albert Sans"/>
              </a:rPr>
              <a:t>u</a:t>
            </a:r>
            <a:r>
              <a:rPr lang="fr-FR" sz="1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 fichier Excel qui contient les résultats des fonctions testées .</a:t>
            </a:r>
          </a:p>
          <a:p>
            <a:pPr marL="152400" marR="0" lvl="0" indent="0" algn="l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rgbClr val="012169"/>
              </a:buClr>
              <a:buSzPts val="1200"/>
              <a:buFont typeface="Albert Sans"/>
              <a:buNone/>
              <a:tabLst/>
              <a:defRPr/>
            </a:pPr>
            <a:endParaRPr kumimoji="0" lang="fr-FR" sz="1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lbert Sans"/>
            </a:endParaRPr>
          </a:p>
          <a:p>
            <a:pPr marL="152400" marR="0" lvl="0" indent="0" algn="l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rgbClr val="012169"/>
              </a:buClr>
              <a:buSzPts val="1200"/>
              <a:buFont typeface="Albert Sans"/>
              <a:buNone/>
              <a:tabLst/>
              <a:defRPr/>
            </a:pPr>
            <a:endParaRPr kumimoji="0" lang="fr-FR" sz="1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lbert Sans"/>
            </a:endParaRPr>
          </a:p>
        </p:txBody>
      </p:sp>
      <p:pic>
        <p:nvPicPr>
          <p:cNvPr id="293" name="Google Shape;293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02" r="12495"/>
          <a:stretch/>
        </p:blipFill>
        <p:spPr>
          <a:xfrm>
            <a:off x="6136113" y="1345470"/>
            <a:ext cx="2934273" cy="2773775"/>
          </a:xfrm>
          <a:prstGeom prst="ellipse">
            <a:avLst/>
          </a:prstGeom>
        </p:spPr>
      </p:pic>
      <p:sp>
        <p:nvSpPr>
          <p:cNvPr id="294" name="Google Shape;294;p29"/>
          <p:cNvSpPr/>
          <p:nvPr/>
        </p:nvSpPr>
        <p:spPr>
          <a:xfrm>
            <a:off x="8064975" y="129180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5173900" y="3552650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7325900" y="10902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5173900" y="380557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7;p28">
            <a:extLst>
              <a:ext uri="{FF2B5EF4-FFF2-40B4-BE49-F238E27FC236}">
                <a16:creationId xmlns:a16="http://schemas.microsoft.com/office/drawing/2014/main" id="{756186D2-9877-4892-AD5D-00F18B92106A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05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CE7EBC-24FC-4018-8196-241517937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7" r="11436" b="-920"/>
          <a:stretch/>
        </p:blipFill>
        <p:spPr>
          <a:xfrm>
            <a:off x="4091782" y="2571750"/>
            <a:ext cx="792956" cy="5944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A4BDFC-BA0C-46B7-84B7-68CDE2758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8" r="9999" b="1641"/>
          <a:stretch/>
        </p:blipFill>
        <p:spPr>
          <a:xfrm>
            <a:off x="1318047" y="3750988"/>
            <a:ext cx="717922" cy="615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FE827-615D-412A-B0E2-C4E2B795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439" y="664469"/>
            <a:ext cx="3856800" cy="520216"/>
          </a:xfrm>
        </p:spPr>
        <p:txBody>
          <a:bodyPr/>
          <a:lstStyle/>
          <a:p>
            <a:r>
              <a:rPr lang="fr-FR" sz="2000" b="1" kern="100">
                <a:solidFill>
                  <a:srgbClr val="E11F05"/>
                </a:solidFill>
                <a:effectLst/>
                <a:latin typeface="Times New Roman"/>
                <a:ea typeface="Times New Roman" panose="02020603050405020304" pitchFamily="18" charset="0"/>
                <a:cs typeface="Arial"/>
              </a:rPr>
              <a:t> </a:t>
            </a:r>
            <a:r>
              <a:rPr lang="fr-FR" sz="2400" b="1" kern="100">
                <a:solidFill>
                  <a:srgbClr val="E11F05"/>
                </a:solidFill>
                <a:effectLst/>
                <a:latin typeface="Times New Roman"/>
                <a:ea typeface="Times New Roman" panose="02020603050405020304" pitchFamily="18" charset="0"/>
                <a:cs typeface="Arial"/>
              </a:rPr>
              <a:t>Définition </a:t>
            </a:r>
            <a:r>
              <a:rPr lang="fr-FR" sz="2400" kern="100">
                <a:solidFill>
                  <a:srgbClr val="E11F05"/>
                </a:solidFill>
                <a:latin typeface="Times New Roman"/>
                <a:ea typeface="Times New Roman" panose="02020603050405020304" pitchFamily="18" charset="0"/>
                <a:cs typeface="Arial"/>
              </a:rPr>
              <a:t>de</a:t>
            </a:r>
            <a:r>
              <a:rPr lang="fr-FR" sz="2400" b="1" kern="100">
                <a:solidFill>
                  <a:srgbClr val="E11F05"/>
                </a:solidFill>
                <a:effectLst/>
                <a:latin typeface="Times New Roman"/>
                <a:ea typeface="Times New Roman" panose="02020603050405020304" pitchFamily="18" charset="0"/>
                <a:cs typeface="Arial"/>
              </a:rPr>
              <a:t> TCF :</a:t>
            </a:r>
            <a:br>
              <a:rPr lang="fr-F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>
              <a:solidFill>
                <a:srgbClr val="E11F05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36C30-23F5-48A2-8FB3-2C102AC32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398" y="1401990"/>
            <a:ext cx="8124136" cy="916358"/>
          </a:xfrm>
        </p:spPr>
        <p:txBody>
          <a:bodyPr/>
          <a:lstStyle/>
          <a:p>
            <a:pPr marL="152400" indent="0">
              <a:buNone/>
            </a:pPr>
            <a:r>
              <a:rPr lang="fr-FR" sz="1500" dirty="0">
                <a:solidFill>
                  <a:srgbClr val="000000"/>
                </a:solidFill>
              </a:rPr>
              <a:t> Test Cases File est un fichier des Cas de Test , utilise pour décrire les scénarios  de test.</a:t>
            </a: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fr-FR" sz="800" dirty="0">
              <a:solidFill>
                <a:srgbClr val="000000"/>
              </a:solidFill>
            </a:endParaRPr>
          </a:p>
        </p:txBody>
      </p:sp>
      <p:sp>
        <p:nvSpPr>
          <p:cNvPr id="7" name="Google Shape;257;p28">
            <a:extLst>
              <a:ext uri="{FF2B5EF4-FFF2-40B4-BE49-F238E27FC236}">
                <a16:creationId xmlns:a16="http://schemas.microsoft.com/office/drawing/2014/main" id="{91656FB6-40AB-4925-8FA4-8AE6853321F3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/>
              <a:t>06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20F812-E202-49D9-84DF-E02A9B0CE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95" b="-1884"/>
          <a:stretch/>
        </p:blipFill>
        <p:spPr>
          <a:xfrm>
            <a:off x="1631605" y="2535653"/>
            <a:ext cx="5880790" cy="12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8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7">
            <a:extLst>
              <a:ext uri="{FF2B5EF4-FFF2-40B4-BE49-F238E27FC236}">
                <a16:creationId xmlns:a16="http://schemas.microsoft.com/office/drawing/2014/main" id="{EDD1ADCA-0920-4760-A1FB-81D06967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358" y="848582"/>
            <a:ext cx="5328701" cy="563289"/>
          </a:xfrm>
        </p:spPr>
        <p:txBody>
          <a:bodyPr/>
          <a:lstStyle/>
          <a:p>
            <a:r>
              <a:rPr lang="fr-FR" sz="200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fr-FR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 Analyse du Script .bat (script_generation) : </a:t>
            </a:r>
            <a:br>
              <a:rPr lang="fr-FR" sz="3200"/>
            </a:br>
            <a:br>
              <a:rPr lang="fr-FR" sz="3200"/>
            </a:br>
            <a:endParaRPr lang="fr-FR"/>
          </a:p>
        </p:txBody>
      </p:sp>
      <p:sp>
        <p:nvSpPr>
          <p:cNvPr id="20" name="Google Shape;257;p28">
            <a:extLst>
              <a:ext uri="{FF2B5EF4-FFF2-40B4-BE49-F238E27FC236}">
                <a16:creationId xmlns:a16="http://schemas.microsoft.com/office/drawing/2014/main" id="{0A2576FE-EE78-4604-8D24-C34D71BB2271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07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E35EE4-320A-4BCC-AF8E-A4A61C4433DD}"/>
              </a:ext>
            </a:extLst>
          </p:cNvPr>
          <p:cNvSpPr txBox="1"/>
          <p:nvPr/>
        </p:nvSpPr>
        <p:spPr>
          <a:xfrm>
            <a:off x="2939117" y="411201"/>
            <a:ext cx="4622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fr-FR" sz="2400" b="1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3/ Contexte de projet </a:t>
            </a:r>
            <a:r>
              <a:rPr lang="fr-FR" sz="2400" b="1">
                <a:solidFill>
                  <a:srgbClr val="E11F0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sz="2400" b="1">
              <a:solidFill>
                <a:srgbClr val="E11F05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F698E9-5530-48A8-A5B0-24790928A917}"/>
              </a:ext>
            </a:extLst>
          </p:cNvPr>
          <p:cNvSpPr txBox="1"/>
          <p:nvPr/>
        </p:nvSpPr>
        <p:spPr>
          <a:xfrm>
            <a:off x="-2091267" y="872866"/>
            <a:ext cx="1701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sysearch : </a:t>
            </a:r>
          </a:p>
          <a:p>
            <a:r>
              <a:rPr lang="fr-FR"/>
              <a:t> les chemins de dossiers nécessaires pour la compilation des systèmes </a:t>
            </a:r>
          </a:p>
          <a:p>
            <a:r>
              <a:rPr lang="fr-FR">
                <a:solidFill>
                  <a:srgbClr val="FF0000"/>
                </a:solidFill>
              </a:rPr>
              <a:t>sysppvar :</a:t>
            </a:r>
          </a:p>
          <a:p>
            <a:r>
              <a:rPr lang="fr-FR"/>
              <a:t> Contient des variables qui définirent des options ou paramètres pour la configuration de LDRA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318328-6F67-4627-B862-2F20228C44A1}"/>
              </a:ext>
            </a:extLst>
          </p:cNvPr>
          <p:cNvSpPr txBox="1"/>
          <p:nvPr/>
        </p:nvSpPr>
        <p:spPr>
          <a:xfrm>
            <a:off x="100667" y="565089"/>
            <a:ext cx="5676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B0CAB0C-2554-4CC2-B779-2A3567C3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0" r="2410" b="8191"/>
          <a:stretch/>
        </p:blipFill>
        <p:spPr>
          <a:xfrm>
            <a:off x="1278253" y="1411871"/>
            <a:ext cx="6367970" cy="2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7;p28">
            <a:extLst>
              <a:ext uri="{FF2B5EF4-FFF2-40B4-BE49-F238E27FC236}">
                <a16:creationId xmlns:a16="http://schemas.microsoft.com/office/drawing/2014/main" id="{B2B0E7C8-03EA-4B00-9943-EDE1F8D32BDE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08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6E33DC8-BEA3-41E2-8B39-B02270BA54F0}"/>
              </a:ext>
            </a:extLst>
          </p:cNvPr>
          <p:cNvSpPr txBox="1">
            <a:spLocks/>
          </p:cNvSpPr>
          <p:nvPr/>
        </p:nvSpPr>
        <p:spPr>
          <a:xfrm>
            <a:off x="1016769" y="2265314"/>
            <a:ext cx="715674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br>
              <a:rPr lang="fr-FR" sz="1000" dirty="0"/>
            </a:br>
            <a:r>
              <a:rPr lang="fr-FR" sz="2200" b="1" kern="100" dirty="0">
                <a:solidFill>
                  <a:srgbClr val="E11F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Rapport d'analyse de la couverture du code : </a:t>
            </a:r>
            <a:endParaRPr lang="fr-FR" sz="2200" kern="100" dirty="0">
              <a:solidFill>
                <a:srgbClr val="E11F0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b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00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53403D2A-915A-4FB6-875B-88F5831F3407}"/>
              </a:ext>
            </a:extLst>
          </p:cNvPr>
          <p:cNvSpPr txBox="1">
            <a:spLocks/>
          </p:cNvSpPr>
          <p:nvPr/>
        </p:nvSpPr>
        <p:spPr>
          <a:xfrm>
            <a:off x="2922206" y="252946"/>
            <a:ext cx="3856800" cy="47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fr-FR" sz="2200" kern="100" dirty="0">
                <a:solidFill>
                  <a:srgbClr val="E11F0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Le rapport de régression : </a:t>
            </a:r>
            <a:b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685FB2-0F78-42F9-A757-FA63DA57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1" y="794759"/>
            <a:ext cx="7366478" cy="15866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78675B-968E-4657-8707-95378CDA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58"/>
          <a:stretch/>
        </p:blipFill>
        <p:spPr>
          <a:xfrm>
            <a:off x="970491" y="2929514"/>
            <a:ext cx="7318064" cy="16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51576-A07A-4308-AA71-584CAF4F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03" y="685186"/>
            <a:ext cx="7893119" cy="443527"/>
          </a:xfrm>
        </p:spPr>
        <p:txBody>
          <a:bodyPr/>
          <a:lstStyle/>
          <a:p>
            <a:r>
              <a:rPr lang="fr-FR" sz="2000">
                <a:solidFill>
                  <a:srgbClr val="C00000"/>
                </a:solidFill>
              </a:rPr>
              <a:t>        </a:t>
            </a:r>
            <a:r>
              <a:rPr lang="fr-FR" sz="2000">
                <a:solidFill>
                  <a:srgbClr val="E11F05"/>
                </a:solidFill>
              </a:rPr>
              <a:t> */ Analyse de (script_synthese) :</a:t>
            </a:r>
            <a:br>
              <a:rPr lang="fr-FR" sz="1400">
                <a:solidFill>
                  <a:srgbClr val="C00000"/>
                </a:solidFill>
              </a:rPr>
            </a:br>
            <a:br>
              <a:rPr lang="fr-FR" sz="1400"/>
            </a:br>
            <a:endParaRPr lang="fr-FR" sz="160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874E68-B97E-4433-8306-385316190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033" y="768398"/>
            <a:ext cx="8091621" cy="763222"/>
          </a:xfrm>
        </p:spPr>
        <p:txBody>
          <a:bodyPr/>
          <a:lstStyle/>
          <a:p>
            <a:pPr marL="152400" indent="0">
              <a:buNone/>
            </a:pPr>
            <a:r>
              <a:rPr lang="fr-FR" sz="1400">
                <a:solidFill>
                  <a:srgbClr val="000000"/>
                </a:solidFill>
              </a:rPr>
              <a:t>   </a:t>
            </a:r>
          </a:p>
          <a:p>
            <a:pPr marL="152400" indent="0">
              <a:buNone/>
            </a:pPr>
            <a:endParaRPr lang="fr-FR"/>
          </a:p>
        </p:txBody>
      </p:sp>
      <p:sp>
        <p:nvSpPr>
          <p:cNvPr id="7" name="Google Shape;257;p28">
            <a:extLst>
              <a:ext uri="{FF2B5EF4-FFF2-40B4-BE49-F238E27FC236}">
                <a16:creationId xmlns:a16="http://schemas.microsoft.com/office/drawing/2014/main" id="{A13FAF80-A8AC-4A84-B806-FF66B6F11471}"/>
              </a:ext>
            </a:extLst>
          </p:cNvPr>
          <p:cNvSpPr txBox="1">
            <a:spLocks/>
          </p:cNvSpPr>
          <p:nvPr/>
        </p:nvSpPr>
        <p:spPr>
          <a:xfrm>
            <a:off x="8573790" y="4736986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" sz="1800" dirty="0"/>
              <a:t>09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F24130-733F-4F7E-8D3E-3B7A50DD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0" b="4561"/>
          <a:stretch/>
        </p:blipFill>
        <p:spPr>
          <a:xfrm>
            <a:off x="1798096" y="1211925"/>
            <a:ext cx="5547806" cy="115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1757FF-C5FC-4A36-8711-06FA7F567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7" t="20462" r="545"/>
          <a:stretch/>
        </p:blipFill>
        <p:spPr>
          <a:xfrm>
            <a:off x="1213577" y="2629080"/>
            <a:ext cx="6716846" cy="1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285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1581</Words>
  <Application>Microsoft Office PowerPoint</Application>
  <PresentationFormat>Affichage à l'écran (16:9)</PresentationFormat>
  <Paragraphs>212</Paragraphs>
  <Slides>24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Century Schoolbook</vt:lpstr>
      <vt:lpstr>Arial Unicode MS</vt:lpstr>
      <vt:lpstr>Times New Roman</vt:lpstr>
      <vt:lpstr>Arial</vt:lpstr>
      <vt:lpstr>Bebas Neue</vt:lpstr>
      <vt:lpstr>Albert Sans</vt:lpstr>
      <vt:lpstr>Wingdings</vt:lpstr>
      <vt:lpstr>Consolas</vt:lpstr>
      <vt:lpstr>Arial Black</vt:lpstr>
      <vt:lpstr>Calibri</vt:lpstr>
      <vt:lpstr>AI Incident Automation Pitch Deck by Slidesgo</vt:lpstr>
      <vt:lpstr>Ajustement du script  d’automatisation de test unitaire  </vt:lpstr>
      <vt:lpstr>01 :</vt:lpstr>
      <vt:lpstr>1/  Définition de Domaine du Test Unitaire :  </vt:lpstr>
      <vt:lpstr>LDRA : </vt:lpstr>
      <vt:lpstr>2/ Introduction générale du Projet :</vt:lpstr>
      <vt:lpstr> Définition de TCF : </vt:lpstr>
      <vt:lpstr>*/ Analyse du Script .bat (script_generation) :   </vt:lpstr>
      <vt:lpstr>Présentation PowerPoint</vt:lpstr>
      <vt:lpstr>         */ Analyse de (script_synthese) :  </vt:lpstr>
      <vt:lpstr>Présentation PowerPoint</vt:lpstr>
      <vt:lpstr>4/ Création d'une Application (test unitaire) : </vt:lpstr>
      <vt:lpstr>Explication des importations utilisée :</vt:lpstr>
      <vt:lpstr>Présentation PowerPoint</vt:lpstr>
      <vt:lpstr>Explication des fonction :</vt:lpstr>
      <vt:lpstr>La fonction :  lire_et_afficher_csv () :   </vt:lpstr>
      <vt:lpstr>La  fonction :  execute_tbrun(file_name,file_path):</vt:lpstr>
      <vt:lpstr>Présentation PowerPoint</vt:lpstr>
      <vt:lpstr>Présentation PowerPoint</vt:lpstr>
      <vt:lpstr>*/ Affichage de l'heure au début et à la fin du script.</vt:lpstr>
      <vt:lpstr>Les modifications réaliser du code (script_synthese) : </vt:lpstr>
      <vt:lpstr>La fonction : process_excel_file(file_path):</vt:lpstr>
      <vt:lpstr>Présentation PowerPoint</vt:lpstr>
      <vt:lpstr>6/ Conclusion :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Incident Automation Pitch Deck</dc:title>
  <cp:lastModifiedBy>Yassin ZGHAL</cp:lastModifiedBy>
  <cp:revision>9</cp:revision>
  <dcterms:modified xsi:type="dcterms:W3CDTF">2024-08-16T01:04:48Z</dcterms:modified>
</cp:coreProperties>
</file>